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0"/>
  </p:notesMasterIdLst>
  <p:sldIdLst>
    <p:sldId id="256" r:id="rId5"/>
    <p:sldId id="320" r:id="rId6"/>
    <p:sldId id="257" r:id="rId7"/>
    <p:sldId id="321" r:id="rId8"/>
    <p:sldId id="282" r:id="rId9"/>
    <p:sldId id="312" r:id="rId10"/>
    <p:sldId id="313" r:id="rId11"/>
    <p:sldId id="287" r:id="rId12"/>
    <p:sldId id="322" r:id="rId13"/>
    <p:sldId id="324" r:id="rId14"/>
    <p:sldId id="325" r:id="rId15"/>
    <p:sldId id="309" r:id="rId16"/>
    <p:sldId id="310" r:id="rId17"/>
    <p:sldId id="311" r:id="rId18"/>
    <p:sldId id="326" r:id="rId19"/>
    <p:sldId id="315" r:id="rId20"/>
    <p:sldId id="329" r:id="rId21"/>
    <p:sldId id="328" r:id="rId22"/>
    <p:sldId id="327" r:id="rId23"/>
    <p:sldId id="292" r:id="rId24"/>
    <p:sldId id="294" r:id="rId25"/>
    <p:sldId id="319" r:id="rId26"/>
    <p:sldId id="298" r:id="rId27"/>
    <p:sldId id="307" r:id="rId28"/>
    <p:sldId id="271" r:id="rId29"/>
  </p:sldIdLst>
  <p:sldSz cx="9144000" cy="5143500" type="screen16x9"/>
  <p:notesSz cx="6858000" cy="9144000"/>
  <p:embeddedFontLst>
    <p:embeddedFont>
      <p:font typeface="Raleway" charset="0"/>
      <p:regular r:id="rId31"/>
      <p:bold r:id="rId32"/>
      <p:italic r:id="rId33"/>
      <p:boldItalic r:id="rId34"/>
    </p:embeddedFont>
    <p:embeddedFont>
      <p:font typeface="Lato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085A0-C5F1-D142-9374-0166ADFFD440}" v="2501" dt="2018-07-17T07:09:3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069" autoAdjust="0"/>
    <p:restoredTop sz="79766" autoAdjust="0"/>
  </p:normalViewPr>
  <p:slideViewPr>
    <p:cSldViewPr snapToGrid="0">
      <p:cViewPr>
        <p:scale>
          <a:sx n="125" d="100"/>
          <a:sy n="125" d="100"/>
        </p:scale>
        <p:origin x="-1740" y="-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Curmi" userId="S::axel.curmi.a100445@mcast.edu.mt::1b8d9e5a-7975-4446-a78c-1544dba7cf7a" providerId="AD" clId="Web-{0C055F75-1637-21E3-7943-E3829F5F0137}"/>
    <pc:docChg chg="modSld">
      <pc:chgData name="Axel Curmi" userId="S::axel.curmi.a100445@mcast.edu.mt::1b8d9e5a-7975-4446-a78c-1544dba7cf7a" providerId="AD" clId="Web-{0C055F75-1637-21E3-7943-E3829F5F0137}" dt="2018-09-27T13:24:24.083" v="13"/>
      <pc:docMkLst>
        <pc:docMk/>
      </pc:docMkLst>
      <pc:sldChg chg="modSp">
        <pc:chgData name="Axel Curmi" userId="S::axel.curmi.a100445@mcast.edu.mt::1b8d9e5a-7975-4446-a78c-1544dba7cf7a" providerId="AD" clId="Web-{0C055F75-1637-21E3-7943-E3829F5F0137}" dt="2018-09-27T13:24:24.083" v="13"/>
        <pc:sldMkLst>
          <pc:docMk/>
          <pc:sldMk cId="17168488" sldId="281"/>
        </pc:sldMkLst>
        <pc:graphicFrameChg chg="modGraphic">
          <ac:chgData name="Axel Curmi" userId="S::axel.curmi.a100445@mcast.edu.mt::1b8d9e5a-7975-4446-a78c-1544dba7cf7a" providerId="AD" clId="Web-{0C055F75-1637-21E3-7943-E3829F5F0137}" dt="2018-09-27T13:24:24.083" v="13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  <pc:docChgLst>
    <pc:chgData name="Frankie Inguanez" userId="53a3cfbd-387a-419b-b633-6347d1690fd8" providerId="ADAL" clId="{3D3085A0-C5F1-D142-9374-0166ADFFD440}"/>
    <pc:docChg chg="undo custSel addSld delSld modSld sldOrd">
      <pc:chgData name="Frankie Inguanez" userId="53a3cfbd-387a-419b-b633-6347d1690fd8" providerId="ADAL" clId="{3D3085A0-C5F1-D142-9374-0166ADFFD440}" dt="2018-07-17T07:09:37.082" v="2498" actId="20577"/>
      <pc:docMkLst>
        <pc:docMk/>
      </pc:docMkLst>
      <pc:sldChg chg="addSp modSp">
        <pc:chgData name="Frankie Inguanez" userId="53a3cfbd-387a-419b-b633-6347d1690fd8" providerId="ADAL" clId="{3D3085A0-C5F1-D142-9374-0166ADFFD440}" dt="2018-07-10T09:14:45.766" v="556"/>
        <pc:sldMkLst>
          <pc:docMk/>
          <pc:sldMk cId="0" sldId="256"/>
        </pc:sldMkLst>
        <pc:spChg chg="mod">
          <ac:chgData name="Frankie Inguanez" userId="53a3cfbd-387a-419b-b633-6347d1690fd8" providerId="ADAL" clId="{3D3085A0-C5F1-D142-9374-0166ADFFD440}" dt="2018-07-10T09:14:45.766" v="556"/>
          <ac:spMkLst>
            <pc:docMk/>
            <pc:sldMk cId="0" sldId="256"/>
            <ac:spMk id="55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14:28.359" v="555" actId="14100"/>
          <ac:picMkLst>
            <pc:docMk/>
            <pc:sldMk cId="0" sldId="256"/>
            <ac:picMk id="3" creationId="{062E2F20-47A7-BC4F-BA2D-BFEAACD618C9}"/>
          </ac:picMkLst>
        </pc:picChg>
        <pc:cxnChg chg="add mod">
          <ac:chgData name="Frankie Inguanez" userId="53a3cfbd-387a-419b-b633-6347d1690fd8" providerId="ADAL" clId="{3D3085A0-C5F1-D142-9374-0166ADFFD440}" dt="2018-07-10T08:08:57.169" v="167" actId="1076"/>
          <ac:cxnSpMkLst>
            <pc:docMk/>
            <pc:sldMk cId="0" sldId="256"/>
            <ac:cxnSpMk id="4" creationId="{36CC284B-5107-E745-9630-DD6C2A410927}"/>
          </ac:cxnSpMkLst>
        </pc:cxnChg>
      </pc:sldChg>
      <pc:sldChg chg="addSp modSp ord">
        <pc:chgData name="Frankie Inguanez" userId="53a3cfbd-387a-419b-b633-6347d1690fd8" providerId="ADAL" clId="{3D3085A0-C5F1-D142-9374-0166ADFFD440}" dt="2018-07-10T10:41:20.327" v="2377" actId="20577"/>
        <pc:sldMkLst>
          <pc:docMk/>
          <pc:sldMk cId="0" sldId="257"/>
        </pc:sldMkLst>
        <pc:spChg chg="mod">
          <ac:chgData name="Frankie Inguanez" userId="53a3cfbd-387a-419b-b633-6347d1690fd8" providerId="ADAL" clId="{3D3085A0-C5F1-D142-9374-0166ADFFD440}" dt="2018-07-10T08:09:05.901" v="169" actId="403"/>
          <ac:spMkLst>
            <pc:docMk/>
            <pc:sldMk cId="0" sldId="257"/>
            <ac:spMk id="6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15.216" v="2376" actId="20577"/>
          <ac:spMkLst>
            <pc:docMk/>
            <pc:sldMk cId="0" sldId="257"/>
            <ac:spMk id="61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20.327" v="2377" actId="20577"/>
          <ac:spMkLst>
            <pc:docMk/>
            <pc:sldMk cId="0" sldId="257"/>
            <ac:spMk id="62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11.018" v="170" actId="1076"/>
          <ac:cxnSpMkLst>
            <pc:docMk/>
            <pc:sldMk cId="0" sldId="257"/>
            <ac:cxnSpMk id="5" creationId="{EE6088A9-71E6-8549-BEC2-BFBC476C30CA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4:26.991" v="2151" actId="20577"/>
        <pc:sldMkLst>
          <pc:docMk/>
          <pc:sldMk cId="0" sldId="258"/>
        </pc:sldMkLst>
        <pc:spChg chg="mod">
          <ac:chgData name="Frankie Inguanez" userId="53a3cfbd-387a-419b-b633-6347d1690fd8" providerId="ADAL" clId="{3D3085A0-C5F1-D142-9374-0166ADFFD440}" dt="2018-07-10T10:34:26.991" v="2151" actId="20577"/>
          <ac:spMkLst>
            <pc:docMk/>
            <pc:sldMk cId="0" sldId="258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4:23.888" v="2145" actId="20577"/>
          <ac:spMkLst>
            <pc:docMk/>
            <pc:sldMk cId="0" sldId="258"/>
            <ac:spMk id="6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24.503" v="160"/>
          <ac:cxnSpMkLst>
            <pc:docMk/>
            <pc:sldMk cId="0" sldId="258"/>
            <ac:cxnSpMk id="4" creationId="{B75BF588-8E7C-BA4A-B2C6-0F619A46FFA0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00.025" v="2174" actId="20577"/>
        <pc:sldMkLst>
          <pc:docMk/>
          <pc:sldMk cId="0" sldId="259"/>
        </pc:sldMkLst>
        <pc:spChg chg="mod">
          <ac:chgData name="Frankie Inguanez" userId="53a3cfbd-387a-419b-b633-6347d1690fd8" providerId="ADAL" clId="{3D3085A0-C5F1-D142-9374-0166ADFFD440}" dt="2018-07-10T10:35:00.025" v="2174" actId="20577"/>
          <ac:spMkLst>
            <pc:docMk/>
            <pc:sldMk cId="0" sldId="259"/>
            <ac:spMk id="73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28.467" v="174" actId="1076"/>
          <ac:cxnSpMkLst>
            <pc:docMk/>
            <pc:sldMk cId="0" sldId="259"/>
            <ac:cxnSpMk id="5" creationId="{C6A2A9FA-DD74-A549-BBEA-F94196D9E76C}"/>
          </ac:cxnSpMkLst>
        </pc:cxnChg>
      </pc:sldChg>
      <pc:sldChg chg="addSp modSp ord">
        <pc:chgData name="Frankie Inguanez" userId="53a3cfbd-387a-419b-b633-6347d1690fd8" providerId="ADAL" clId="{3D3085A0-C5F1-D142-9374-0166ADFFD440}" dt="2018-07-17T07:09:05.728" v="2496"/>
        <pc:sldMkLst>
          <pc:docMk/>
          <pc:sldMk cId="0" sldId="260"/>
        </pc:sldMkLst>
        <pc:spChg chg="mod">
          <ac:chgData name="Frankie Inguanez" userId="53a3cfbd-387a-419b-b633-6347d1690fd8" providerId="ADAL" clId="{3D3085A0-C5F1-D142-9374-0166ADFFD440}" dt="2018-07-10T10:35:27.247" v="2194" actId="20577"/>
          <ac:spMkLst>
            <pc:docMk/>
            <pc:sldMk cId="0" sldId="260"/>
            <ac:spMk id="80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00.831" v="155"/>
          <ac:cxnSpMkLst>
            <pc:docMk/>
            <pc:sldMk cId="0" sldId="260"/>
            <ac:cxnSpMk id="5" creationId="{54A28A80-CE5F-6040-9ABB-17EB80D46AA7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1.533" v="2198" actId="20577"/>
        <pc:sldMkLst>
          <pc:docMk/>
          <pc:sldMk cId="0" sldId="261"/>
        </pc:sldMkLst>
        <pc:spChg chg="mod">
          <ac:chgData name="Frankie Inguanez" userId="53a3cfbd-387a-419b-b633-6347d1690fd8" providerId="ADAL" clId="{3D3085A0-C5F1-D142-9374-0166ADFFD440}" dt="2018-07-10T10:35:31.533" v="2198" actId="20577"/>
          <ac:spMkLst>
            <pc:docMk/>
            <pc:sldMk cId="0" sldId="261"/>
            <ac:spMk id="8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8:17:24.485" v="295" actId="20577"/>
          <ac:spMkLst>
            <pc:docMk/>
            <pc:sldMk cId="0" sldId="261"/>
            <ac:spMk id="8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9.037" v="154"/>
          <ac:cxnSpMkLst>
            <pc:docMk/>
            <pc:sldMk cId="0" sldId="261"/>
            <ac:cxnSpMk id="5" creationId="{7A56C71B-B69A-F749-B2EA-F6522E880A18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5.408" v="2199" actId="20577"/>
        <pc:sldMkLst>
          <pc:docMk/>
          <pc:sldMk cId="0" sldId="262"/>
        </pc:sldMkLst>
        <pc:spChg chg="mod">
          <ac:chgData name="Frankie Inguanez" userId="53a3cfbd-387a-419b-b633-6347d1690fd8" providerId="ADAL" clId="{3D3085A0-C5F1-D142-9374-0166ADFFD440}" dt="2018-07-10T10:35:35.408" v="2199" actId="20577"/>
          <ac:spMkLst>
            <pc:docMk/>
            <pc:sldMk cId="0" sldId="262"/>
            <ac:spMk id="9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7.395" v="153"/>
          <ac:cxnSpMkLst>
            <pc:docMk/>
            <pc:sldMk cId="0" sldId="262"/>
            <ac:cxnSpMk id="5" creationId="{188F6BC0-43A1-9E46-8DAF-878E83F1371B}"/>
          </ac:cxnSpMkLst>
        </pc:cxnChg>
      </pc:sldChg>
      <pc:sldChg chg="addSp modSp">
        <pc:chgData name="Frankie Inguanez" userId="53a3cfbd-387a-419b-b633-6347d1690fd8" providerId="ADAL" clId="{3D3085A0-C5F1-D142-9374-0166ADFFD440}" dt="2018-07-10T08:24:52.320" v="551" actId="20577"/>
        <pc:sldMkLst>
          <pc:docMk/>
          <pc:sldMk cId="0" sldId="263"/>
        </pc:sldMkLst>
        <pc:spChg chg="mod">
          <ac:chgData name="Frankie Inguanez" userId="53a3cfbd-387a-419b-b633-6347d1690fd8" providerId="ADAL" clId="{3D3085A0-C5F1-D142-9374-0166ADFFD440}" dt="2018-07-10T08:24:52.320" v="551" actId="20577"/>
          <ac:spMkLst>
            <pc:docMk/>
            <pc:sldMk cId="0" sldId="263"/>
            <ac:spMk id="102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5.733" v="152"/>
          <ac:cxnSpMkLst>
            <pc:docMk/>
            <pc:sldMk cId="0" sldId="263"/>
            <ac:cxnSpMk id="4" creationId="{43FEC96E-9CC7-7F44-BAD1-D57BAC436AA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0T08:10:48.715" v="177" actId="1076"/>
        <pc:sldMkLst>
          <pc:docMk/>
          <pc:sldMk cId="0" sldId="264"/>
        </pc:sldMkLst>
        <pc:spChg chg="mod">
          <ac:chgData name="Frankie Inguanez" userId="53a3cfbd-387a-419b-b633-6347d1690fd8" providerId="ADAL" clId="{3D3085A0-C5F1-D142-9374-0166ADFFD440}" dt="2018-07-10T08:10:44.017" v="176" actId="403"/>
          <ac:spMkLst>
            <pc:docMk/>
            <pc:sldMk cId="0" sldId="264"/>
            <ac:spMk id="107" creationId="{00000000-0000-0000-0000-000000000000}"/>
          </ac:spMkLst>
        </pc:spChg>
        <pc:cxnChg chg="add del mod">
          <ac:chgData name="Frankie Inguanez" userId="53a3cfbd-387a-419b-b633-6347d1690fd8" providerId="ADAL" clId="{3D3085A0-C5F1-D142-9374-0166ADFFD440}" dt="2018-07-10T08:07:25.397" v="144"/>
          <ac:cxnSpMkLst>
            <pc:docMk/>
            <pc:sldMk cId="0" sldId="264"/>
            <ac:cxnSpMk id="4" creationId="{DCAC9D55-CDBE-C241-9494-DBD49C0B4356}"/>
          </ac:cxnSpMkLst>
        </pc:cxnChg>
        <pc:cxnChg chg="add mod">
          <ac:chgData name="Frankie Inguanez" userId="53a3cfbd-387a-419b-b633-6347d1690fd8" providerId="ADAL" clId="{3D3085A0-C5F1-D142-9374-0166ADFFD440}" dt="2018-07-10T08:10:48.715" v="177" actId="1076"/>
          <ac:cxnSpMkLst>
            <pc:docMk/>
            <pc:sldMk cId="0" sldId="264"/>
            <ac:cxnSpMk id="5" creationId="{DD57706F-B11B-594A-997A-7302533D596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1T11:13:48.429" v="2471" actId="20577"/>
        <pc:sldMkLst>
          <pc:docMk/>
          <pc:sldMk cId="0" sldId="265"/>
        </pc:sldMkLst>
        <pc:spChg chg="mod">
          <ac:chgData name="Frankie Inguanez" userId="53a3cfbd-387a-419b-b633-6347d1690fd8" providerId="ADAL" clId="{3D3085A0-C5F1-D142-9374-0166ADFFD440}" dt="2018-07-11T11:13:48.429" v="2471" actId="20577"/>
          <ac:spMkLst>
            <pc:docMk/>
            <pc:sldMk cId="0" sldId="265"/>
            <ac:spMk id="114" creationId="{00000000-0000-0000-0000-000000000000}"/>
          </ac:spMkLst>
        </pc:spChg>
        <pc:cxnChg chg="add del">
          <ac:chgData name="Frankie Inguanez" userId="53a3cfbd-387a-419b-b633-6347d1690fd8" providerId="ADAL" clId="{3D3085A0-C5F1-D142-9374-0166ADFFD440}" dt="2018-07-10T08:07:25.733" v="145"/>
          <ac:cxnSpMkLst>
            <pc:docMk/>
            <pc:sldMk cId="0" sldId="265"/>
            <ac:cxnSpMk id="4" creationId="{22F1EDF7-6F75-E04A-AD95-DD869F32CA43}"/>
          </ac:cxnSpMkLst>
        </pc:cxnChg>
        <pc:cxnChg chg="add">
          <ac:chgData name="Frankie Inguanez" userId="53a3cfbd-387a-419b-b633-6347d1690fd8" providerId="ADAL" clId="{3D3085A0-C5F1-D142-9374-0166ADFFD440}" dt="2018-07-10T08:07:27.403" v="146"/>
          <ac:cxnSpMkLst>
            <pc:docMk/>
            <pc:sldMk cId="0" sldId="265"/>
            <ac:cxnSpMk id="5" creationId="{82E7ED26-8344-304C-940A-1527D13C7980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05:22.234" v="1626"/>
        <pc:sldMkLst>
          <pc:docMk/>
          <pc:sldMk cId="4047880178" sldId="267"/>
        </pc:sldMkLst>
        <pc:spChg chg="mod">
          <ac:chgData name="Frankie Inguanez" userId="53a3cfbd-387a-419b-b633-6347d1690fd8" providerId="ADAL" clId="{3D3085A0-C5F1-D142-9374-0166ADFFD440}" dt="2018-07-10T08:04:14.913" v="111" actId="20577"/>
          <ac:spMkLst>
            <pc:docMk/>
            <pc:sldMk cId="4047880178" sldId="267"/>
            <ac:spMk id="113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05:22.234" v="1626"/>
          <ac:spMkLst>
            <pc:docMk/>
            <pc:sldMk cId="4047880178" sldId="267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2.122" v="132"/>
          <ac:cxnSpMkLst>
            <pc:docMk/>
            <pc:sldMk cId="4047880178" sldId="267"/>
            <ac:cxnSpMk id="4" creationId="{1A0E7776-FD09-1344-BBE1-799610F15E83}"/>
          </ac:cxnSpMkLst>
        </pc:cxnChg>
      </pc:sldChg>
      <pc:sldChg chg="addSp modSp add ord">
        <pc:chgData name="Frankie Inguanez" userId="53a3cfbd-387a-419b-b633-6347d1690fd8" providerId="ADAL" clId="{3D3085A0-C5F1-D142-9374-0166ADFFD440}" dt="2018-07-10T08:07:08.099" v="131" actId="1582"/>
        <pc:sldMkLst>
          <pc:docMk/>
          <pc:sldMk cId="2712183486" sldId="268"/>
        </pc:sldMkLst>
        <pc:spChg chg="mod">
          <ac:chgData name="Frankie Inguanez" userId="53a3cfbd-387a-419b-b633-6347d1690fd8" providerId="ADAL" clId="{3D3085A0-C5F1-D142-9374-0166ADFFD440}" dt="2018-07-10T08:05:49.002" v="120"/>
          <ac:spMkLst>
            <pc:docMk/>
            <pc:sldMk cId="2712183486" sldId="268"/>
            <ac:spMk id="114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7:08.099" v="131" actId="1582"/>
          <ac:cxnSpMkLst>
            <pc:docMk/>
            <pc:sldMk cId="2712183486" sldId="268"/>
            <ac:cxnSpMk id="3" creationId="{BC037384-DE3E-7444-9EB4-E571AC5553F7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8:07:13.695" v="133"/>
        <pc:sldMkLst>
          <pc:docMk/>
          <pc:sldMk cId="2372516505" sldId="269"/>
        </pc:sldMkLst>
        <pc:spChg chg="mod">
          <ac:chgData name="Frankie Inguanez" userId="53a3cfbd-387a-419b-b633-6347d1690fd8" providerId="ADAL" clId="{3D3085A0-C5F1-D142-9374-0166ADFFD440}" dt="2018-07-10T08:06:30.556" v="128" actId="20577"/>
          <ac:spMkLst>
            <pc:docMk/>
            <pc:sldMk cId="2372516505" sldId="269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3.695" v="133"/>
          <ac:cxnSpMkLst>
            <pc:docMk/>
            <pc:sldMk cId="2372516505" sldId="269"/>
            <ac:cxnSpMk id="4" creationId="{71AE60D7-515C-7648-AB2E-5AEDBB5D6C3A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18:52.169" v="1649" actId="20577"/>
        <pc:sldMkLst>
          <pc:docMk/>
          <pc:sldMk cId="2143915469" sldId="270"/>
        </pc:sldMkLst>
        <pc:spChg chg="mod">
          <ac:chgData name="Frankie Inguanez" userId="53a3cfbd-387a-419b-b633-6347d1690fd8" providerId="ADAL" clId="{3D3085A0-C5F1-D142-9374-0166ADFFD440}" dt="2018-07-10T10:18:52.169" v="1649" actId="20577"/>
          <ac:spMkLst>
            <pc:docMk/>
            <pc:sldMk cId="2143915469" sldId="270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5.081" v="134"/>
          <ac:cxnSpMkLst>
            <pc:docMk/>
            <pc:sldMk cId="2143915469" sldId="270"/>
            <ac:cxnSpMk id="4" creationId="{FFA49E27-1374-6D42-92D4-A2CAAC1C1592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9:40:01.200" v="1171" actId="1076"/>
        <pc:sldMkLst>
          <pc:docMk/>
          <pc:sldMk cId="2793694137" sldId="271"/>
        </pc:sldMkLst>
        <pc:spChg chg="mod">
          <ac:chgData name="Frankie Inguanez" userId="53a3cfbd-387a-419b-b633-6347d1690fd8" providerId="ADAL" clId="{3D3085A0-C5F1-D142-9374-0166ADFFD440}" dt="2018-07-10T09:39:41.073" v="1167" actId="404"/>
          <ac:spMkLst>
            <pc:docMk/>
            <pc:sldMk cId="2793694137" sldId="271"/>
            <ac:spMk id="2" creationId="{9AC0316E-7EDB-6341-901B-EA548A0F0CE2}"/>
          </ac:spMkLst>
        </pc:spChg>
        <pc:picChg chg="add mod">
          <ac:chgData name="Frankie Inguanez" userId="53a3cfbd-387a-419b-b633-6347d1690fd8" providerId="ADAL" clId="{3D3085A0-C5F1-D142-9374-0166ADFFD440}" dt="2018-07-10T09:40:01.200" v="1171" actId="1076"/>
          <ac:picMkLst>
            <pc:docMk/>
            <pc:sldMk cId="2793694137" sldId="271"/>
            <ac:picMk id="4" creationId="{0023FEA5-A0B0-CE46-95B0-B4943C19718A}"/>
          </ac:picMkLst>
        </pc:picChg>
        <pc:cxnChg chg="add mod">
          <ac:chgData name="Frankie Inguanez" userId="53a3cfbd-387a-419b-b633-6347d1690fd8" providerId="ADAL" clId="{3D3085A0-C5F1-D142-9374-0166ADFFD440}" dt="2018-07-10T09:39:29.352" v="1153" actId="1036"/>
          <ac:cxnSpMkLst>
            <pc:docMk/>
            <pc:sldMk cId="2793694137" sldId="271"/>
            <ac:cxnSpMk id="3" creationId="{5E3DAA63-4D00-0147-B9CF-24027D8A2FAF}"/>
          </ac:cxnSpMkLst>
        </pc:cxnChg>
      </pc:sldChg>
      <pc:sldChg chg="modSp add ord">
        <pc:chgData name="Frankie Inguanez" userId="53a3cfbd-387a-419b-b633-6347d1690fd8" providerId="ADAL" clId="{3D3085A0-C5F1-D142-9374-0166ADFFD440}" dt="2018-07-10T09:29:37.449" v="1127" actId="2710"/>
        <pc:sldMkLst>
          <pc:docMk/>
          <pc:sldMk cId="889896485" sldId="273"/>
        </pc:sldMkLst>
        <pc:spChg chg="mod">
          <ac:chgData name="Frankie Inguanez" userId="53a3cfbd-387a-419b-b633-6347d1690fd8" providerId="ADAL" clId="{3D3085A0-C5F1-D142-9374-0166ADFFD440}" dt="2018-07-10T09:25:09.208" v="571" actId="20577"/>
          <ac:spMkLst>
            <pc:docMk/>
            <pc:sldMk cId="889896485" sldId="273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9:29:37.449" v="1127" actId="2710"/>
          <ac:spMkLst>
            <pc:docMk/>
            <pc:sldMk cId="889896485" sldId="273"/>
            <ac:spMk id="68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20:18.406" v="1686" actId="1076"/>
        <pc:sldMkLst>
          <pc:docMk/>
          <pc:sldMk cId="1739273810" sldId="274"/>
        </pc:sldMkLst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2" creationId="{309BCD44-FDD6-6D40-A0C2-973A8BF813AB}"/>
          </ac:spMkLst>
        </pc:spChg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6" creationId="{3CC7C2B3-D8CC-4E49-9913-D5663165B233}"/>
          </ac:spMkLst>
        </pc:spChg>
        <pc:spChg chg="add mod">
          <ac:chgData name="Frankie Inguanez" userId="53a3cfbd-387a-419b-b633-6347d1690fd8" providerId="ADAL" clId="{3D3085A0-C5F1-D142-9374-0166ADFFD440}" dt="2018-07-10T10:20:18.406" v="1686" actId="1076"/>
          <ac:spMkLst>
            <pc:docMk/>
            <pc:sldMk cId="1739273810" sldId="274"/>
            <ac:spMk id="9" creationId="{8685D953-8EB6-D14C-B899-D76C9908C099}"/>
          </ac:spMkLst>
        </pc:spChg>
        <pc:spChg chg="mod">
          <ac:chgData name="Frankie Inguanez" userId="53a3cfbd-387a-419b-b633-6347d1690fd8" providerId="ADAL" clId="{3D3085A0-C5F1-D142-9374-0166ADFFD440}" dt="2018-07-10T08:16:07.296" v="289" actId="20577"/>
          <ac:spMkLst>
            <pc:docMk/>
            <pc:sldMk cId="1739273810" sldId="274"/>
            <ac:spMk id="8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19:37.175" v="1665" actId="20577"/>
          <ac:spMkLst>
            <pc:docMk/>
            <pc:sldMk cId="1739273810" sldId="274"/>
            <ac:spMk id="81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4" creationId="{BE4B35AD-B236-0747-AA87-695EF038AF19}"/>
          </ac:picMkLst>
        </pc:pic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8" creationId="{42DE2E51-11D1-D24D-A9AB-5F968697F06B}"/>
          </ac:picMkLst>
        </pc:picChg>
        <pc:picChg chg="del">
          <ac:chgData name="Frankie Inguanez" userId="53a3cfbd-387a-419b-b633-6347d1690fd8" providerId="ADAL" clId="{3D3085A0-C5F1-D142-9374-0166ADFFD440}" dt="2018-07-10T08:16:11.910" v="291" actId="478"/>
          <ac:picMkLst>
            <pc:docMk/>
            <pc:sldMk cId="1739273810" sldId="274"/>
            <ac:picMk id="82" creationId="{00000000-0000-0000-0000-000000000000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09:59:32.272" v="1510" actId="478"/>
        <pc:sldMkLst>
          <pc:docMk/>
          <pc:sldMk cId="2079855030" sldId="275"/>
        </pc:sldMkLst>
        <pc:spChg chg="add del mod">
          <ac:chgData name="Frankie Inguanez" userId="53a3cfbd-387a-419b-b633-6347d1690fd8" providerId="ADAL" clId="{3D3085A0-C5F1-D142-9374-0166ADFFD440}" dt="2018-07-10T09:47:39.810" v="1173" actId="478"/>
          <ac:spMkLst>
            <pc:docMk/>
            <pc:sldMk cId="2079855030" sldId="275"/>
            <ac:spMk id="3" creationId="{BDA0B18B-6505-7149-824C-E274DD3605EC}"/>
          </ac:spMkLst>
        </pc:spChg>
        <pc:spChg chg="add del mod">
          <ac:chgData name="Frankie Inguanez" userId="53a3cfbd-387a-419b-b633-6347d1690fd8" providerId="ADAL" clId="{3D3085A0-C5F1-D142-9374-0166ADFFD440}" dt="2018-07-10T09:59:32.272" v="1510" actId="478"/>
          <ac:spMkLst>
            <pc:docMk/>
            <pc:sldMk cId="2079855030" sldId="275"/>
            <ac:spMk id="6" creationId="{C93F2D7C-7701-5C41-A819-DF0A32CB6689}"/>
          </ac:spMkLst>
        </pc:spChg>
        <pc:spChg chg="add del mod">
          <ac:chgData name="Frankie Inguanez" userId="53a3cfbd-387a-419b-b633-6347d1690fd8" providerId="ADAL" clId="{3D3085A0-C5F1-D142-9374-0166ADFFD440}" dt="2018-07-10T09:59:30.183" v="1509" actId="478"/>
          <ac:spMkLst>
            <pc:docMk/>
            <pc:sldMk cId="2079855030" sldId="275"/>
            <ac:spMk id="8" creationId="{6E02F40F-B793-DF42-A321-882C6B4CF8EA}"/>
          </ac:spMkLst>
        </pc:spChg>
        <pc:spChg chg="add mod">
          <ac:chgData name="Frankie Inguanez" userId="53a3cfbd-387a-419b-b633-6347d1690fd8" providerId="ADAL" clId="{3D3085A0-C5F1-D142-9374-0166ADFFD440}" dt="2018-07-10T09:48:40.076" v="1209" actId="1076"/>
          <ac:spMkLst>
            <pc:docMk/>
            <pc:sldMk cId="2079855030" sldId="275"/>
            <ac:spMk id="9" creationId="{23B1DA2A-2020-724B-96C8-69F7FB01186A}"/>
          </ac:spMkLst>
        </pc:spChg>
        <pc:spChg chg="del mod">
          <ac:chgData name="Frankie Inguanez" userId="53a3cfbd-387a-419b-b633-6347d1690fd8" providerId="ADAL" clId="{3D3085A0-C5F1-D142-9374-0166ADFFD440}" dt="2018-07-10T09:48:00.774" v="1178" actId="478"/>
          <ac:spMkLst>
            <pc:docMk/>
            <pc:sldMk cId="2079855030" sldId="275"/>
            <ac:spMk id="113" creationId="{00000000-0000-0000-0000-000000000000}"/>
          </ac:spMkLst>
        </pc:spChg>
        <pc:spChg chg="add del mod">
          <ac:chgData name="Frankie Inguanez" userId="53a3cfbd-387a-419b-b633-6347d1690fd8" providerId="ADAL" clId="{3D3085A0-C5F1-D142-9374-0166ADFFD440}" dt="2018-07-10T09:47:45.919" v="1175" actId="478"/>
          <ac:spMkLst>
            <pc:docMk/>
            <pc:sldMk cId="2079855030" sldId="275"/>
            <ac:spMk id="114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48:35.997" v="1208" actId="1037"/>
          <ac:picMkLst>
            <pc:docMk/>
            <pc:sldMk cId="2079855030" sldId="275"/>
            <ac:picMk id="1026" creationId="{D1AF6E1C-C3FC-ED48-862C-026A2C9C6A96}"/>
          </ac:picMkLst>
        </pc:picChg>
        <pc:cxnChg chg="del mod">
          <ac:chgData name="Frankie Inguanez" userId="53a3cfbd-387a-419b-b633-6347d1690fd8" providerId="ADAL" clId="{3D3085A0-C5F1-D142-9374-0166ADFFD440}" dt="2018-07-10T09:48:00.774" v="1178" actId="478"/>
          <ac:cxnSpMkLst>
            <pc:docMk/>
            <pc:sldMk cId="2079855030" sldId="275"/>
            <ac:cxnSpMk id="5" creationId="{82E7ED26-8344-304C-940A-1527D13C7980}"/>
          </ac:cxnSpMkLst>
        </pc:cxnChg>
      </pc:sldChg>
      <pc:sldChg chg="modSp add">
        <pc:chgData name="Frankie Inguanez" userId="53a3cfbd-387a-419b-b633-6347d1690fd8" providerId="ADAL" clId="{3D3085A0-C5F1-D142-9374-0166ADFFD440}" dt="2018-07-17T07:09:37.082" v="2498" actId="20577"/>
        <pc:sldMkLst>
          <pc:docMk/>
          <pc:sldMk cId="492520834" sldId="276"/>
        </pc:sldMkLst>
        <pc:spChg chg="mod">
          <ac:chgData name="Frankie Inguanez" userId="53a3cfbd-387a-419b-b633-6347d1690fd8" providerId="ADAL" clId="{3D3085A0-C5F1-D142-9374-0166ADFFD440}" dt="2018-07-17T07:09:37.082" v="2498" actId="20577"/>
          <ac:spMkLst>
            <pc:docMk/>
            <pc:sldMk cId="492520834" sldId="276"/>
            <ac:spMk id="114" creationId="{00000000-0000-0000-0000-000000000000}"/>
          </ac:spMkLst>
        </pc:spChg>
      </pc:sldChg>
      <pc:sldChg chg="modSp add del">
        <pc:chgData name="Frankie Inguanez" userId="53a3cfbd-387a-419b-b633-6347d1690fd8" providerId="ADAL" clId="{3D3085A0-C5F1-D142-9374-0166ADFFD440}" dt="2018-07-17T07:09:29.199" v="2497" actId="2696"/>
        <pc:sldMkLst>
          <pc:docMk/>
          <pc:sldMk cId="942065061" sldId="277"/>
        </pc:sldMkLst>
        <pc:spChg chg="mod">
          <ac:chgData name="Frankie Inguanez" userId="53a3cfbd-387a-419b-b633-6347d1690fd8" providerId="ADAL" clId="{3D3085A0-C5F1-D142-9374-0166ADFFD440}" dt="2018-07-11T11:17:26.454" v="2495" actId="20577"/>
          <ac:spMkLst>
            <pc:docMk/>
            <pc:sldMk cId="942065061" sldId="277"/>
            <ac:spMk id="114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42:06.780" v="2382" actId="20577"/>
        <pc:sldMkLst>
          <pc:docMk/>
          <pc:sldMk cId="494494798" sldId="279"/>
        </pc:sldMkLst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2" creationId="{309BCD44-FDD6-6D40-A0C2-973A8BF813AB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6" creationId="{3CC7C2B3-D8CC-4E49-9913-D5663165B233}"/>
          </ac:spMkLst>
        </pc:spChg>
        <pc:spChg chg="add del mod">
          <ac:chgData name="Frankie Inguanez" userId="53a3cfbd-387a-419b-b633-6347d1690fd8" providerId="ADAL" clId="{3D3085A0-C5F1-D142-9374-0166ADFFD440}" dt="2018-07-10T10:42:06.780" v="2382" actId="20577"/>
          <ac:spMkLst>
            <pc:docMk/>
            <pc:sldMk cId="494494798" sldId="279"/>
            <ac:spMk id="7" creationId="{A4DD0BA6-94C4-4C4A-99AF-E6EC1494268C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9" creationId="{8685D953-8EB6-D14C-B899-D76C9908C099}"/>
          </ac:spMkLst>
        </pc:spChg>
        <pc:spChg chg="add del mod">
          <ac:chgData name="Frankie Inguanez" userId="53a3cfbd-387a-419b-b633-6347d1690fd8" providerId="ADAL" clId="{3D3085A0-C5F1-D142-9374-0166ADFFD440}" dt="2018-07-10T10:22:05.373" v="1705" actId="767"/>
          <ac:spMkLst>
            <pc:docMk/>
            <pc:sldMk cId="494494798" sldId="279"/>
            <ac:spMk id="12" creationId="{BFCDCE19-4C9E-6144-B693-D3E604C6EB4F}"/>
          </ac:spMkLst>
        </pc:spChg>
        <pc:spChg chg="mod">
          <ac:chgData name="Frankie Inguanez" userId="53a3cfbd-387a-419b-b633-6347d1690fd8" providerId="ADAL" clId="{3D3085A0-C5F1-D142-9374-0166ADFFD440}" dt="2018-07-10T10:21:44.086" v="1698" actId="20577"/>
          <ac:spMkLst>
            <pc:docMk/>
            <pc:sldMk cId="494494798" sldId="279"/>
            <ac:spMk id="80" creationId="{00000000-0000-0000-0000-000000000000}"/>
          </ac:spMkLst>
        </pc:spChg>
        <pc:spChg chg="del">
          <ac:chgData name="Frankie Inguanez" userId="53a3cfbd-387a-419b-b633-6347d1690fd8" providerId="ADAL" clId="{3D3085A0-C5F1-D142-9374-0166ADFFD440}" dt="2018-07-10T10:21:47.104" v="1699" actId="478"/>
          <ac:spMkLst>
            <pc:docMk/>
            <pc:sldMk cId="494494798" sldId="279"/>
            <ac:spMk id="81" creationId="{00000000-0000-0000-0000-000000000000}"/>
          </ac:spMkLst>
        </pc:sp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4" creationId="{BE4B35AD-B236-0747-AA87-695EF038AF19}"/>
          </ac:picMkLst>
        </pc:pic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8" creationId="{42DE2E51-11D1-D24D-A9AB-5F968697F06B}"/>
          </ac:picMkLst>
        </pc:picChg>
        <pc:picChg chg="add del mod">
          <ac:chgData name="Frankie Inguanez" userId="53a3cfbd-387a-419b-b633-6347d1690fd8" providerId="ADAL" clId="{3D3085A0-C5F1-D142-9374-0166ADFFD440}" dt="2018-07-10T10:22:07.529" v="1708"/>
          <ac:picMkLst>
            <pc:docMk/>
            <pc:sldMk cId="494494798" sldId="279"/>
            <ac:picMk id="11" creationId="{EB63A77A-3C72-974F-B8D0-58DED44ABE82}"/>
          </ac:picMkLst>
        </pc:picChg>
        <pc:picChg chg="add mod">
          <ac:chgData name="Frankie Inguanez" userId="53a3cfbd-387a-419b-b633-6347d1690fd8" providerId="ADAL" clId="{3D3085A0-C5F1-D142-9374-0166ADFFD440}" dt="2018-07-10T10:22:29.414" v="1715" actId="1076"/>
          <ac:picMkLst>
            <pc:docMk/>
            <pc:sldMk cId="494494798" sldId="279"/>
            <ac:picMk id="14" creationId="{951C9AF0-FE3F-7445-9935-C908E2054682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10:28:57.175" v="1936" actId="1076"/>
        <pc:sldMkLst>
          <pc:docMk/>
          <pc:sldMk cId="2815970931" sldId="280"/>
        </pc:sldMkLst>
        <pc:spChg chg="mod">
          <ac:chgData name="Frankie Inguanez" userId="53a3cfbd-387a-419b-b633-6347d1690fd8" providerId="ADAL" clId="{3D3085A0-C5F1-D142-9374-0166ADFFD440}" dt="2018-07-10T10:27:56.914" v="1931" actId="20577"/>
          <ac:spMkLst>
            <pc:docMk/>
            <pc:sldMk cId="2815970931" sldId="280"/>
            <ac:spMk id="7" creationId="{A4DD0BA6-94C4-4C4A-99AF-E6EC1494268C}"/>
          </ac:spMkLst>
        </pc:spChg>
        <pc:spChg chg="mod">
          <ac:chgData name="Frankie Inguanez" userId="53a3cfbd-387a-419b-b633-6347d1690fd8" providerId="ADAL" clId="{3D3085A0-C5F1-D142-9374-0166ADFFD440}" dt="2018-07-10T10:25:57.889" v="1822" actId="20577"/>
          <ac:spMkLst>
            <pc:docMk/>
            <pc:sldMk cId="2815970931" sldId="280"/>
            <ac:spMk id="80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26:54.925" v="1829" actId="167"/>
          <ac:picMkLst>
            <pc:docMk/>
            <pc:sldMk cId="2815970931" sldId="280"/>
            <ac:picMk id="3" creationId="{99F5CF14-0F6A-474F-848A-AAC4131D8945}"/>
          </ac:picMkLst>
        </pc:picChg>
        <pc:picChg chg="add mod">
          <ac:chgData name="Frankie Inguanez" userId="53a3cfbd-387a-419b-b633-6347d1690fd8" providerId="ADAL" clId="{3D3085A0-C5F1-D142-9374-0166ADFFD440}" dt="2018-07-10T10:28:57.175" v="1936" actId="1076"/>
          <ac:picMkLst>
            <pc:docMk/>
            <pc:sldMk cId="2815970931" sldId="280"/>
            <ac:picMk id="6" creationId="{E7A4FB54-70C1-EF4F-AC41-B13883530B5E}"/>
          </ac:picMkLst>
        </pc:picChg>
        <pc:picChg chg="del">
          <ac:chgData name="Frankie Inguanez" userId="53a3cfbd-387a-419b-b633-6347d1690fd8" providerId="ADAL" clId="{3D3085A0-C5F1-D142-9374-0166ADFFD440}" dt="2018-07-10T10:26:34.637" v="1823" actId="478"/>
          <ac:picMkLst>
            <pc:docMk/>
            <pc:sldMk cId="2815970931" sldId="280"/>
            <ac:picMk id="14" creationId="{951C9AF0-FE3F-7445-9935-C908E2054682}"/>
          </ac:picMkLst>
        </pc:picChg>
      </pc:sldChg>
      <pc:sldChg chg="addSp delSp modSp add ord">
        <pc:chgData name="Frankie Inguanez" userId="53a3cfbd-387a-419b-b633-6347d1690fd8" providerId="ADAL" clId="{3D3085A0-C5F1-D142-9374-0166ADFFD440}" dt="2018-07-10T10:39:08.126" v="2280" actId="1076"/>
        <pc:sldMkLst>
          <pc:docMk/>
          <pc:sldMk cId="17168488" sldId="281"/>
        </pc:sldMkLst>
        <pc:spChg chg="add del mod">
          <ac:chgData name="Frankie Inguanez" userId="53a3cfbd-387a-419b-b633-6347d1690fd8" providerId="ADAL" clId="{3D3085A0-C5F1-D142-9374-0166ADFFD440}" dt="2018-07-10T10:32:36.535" v="2092"/>
          <ac:spMkLst>
            <pc:docMk/>
            <pc:sldMk cId="17168488" sldId="281"/>
            <ac:spMk id="3" creationId="{9BC46D19-EB22-3441-9142-1092F3F94AF7}"/>
          </ac:spMkLst>
        </pc:spChg>
        <pc:spChg chg="mod">
          <ac:chgData name="Frankie Inguanez" userId="53a3cfbd-387a-419b-b633-6347d1690fd8" providerId="ADAL" clId="{3D3085A0-C5F1-D142-9374-0166ADFFD440}" dt="2018-07-10T10:37:47.997" v="2200" actId="20577"/>
          <ac:spMkLst>
            <pc:docMk/>
            <pc:sldMk cId="17168488" sldId="281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8:57.466" v="2279" actId="20577"/>
          <ac:spMkLst>
            <pc:docMk/>
            <pc:sldMk cId="17168488" sldId="281"/>
            <ac:spMk id="68" creationId="{00000000-0000-0000-0000-000000000000}"/>
          </ac:spMkLst>
        </pc:spChg>
        <pc:graphicFrameChg chg="add mod">
          <ac:chgData name="Frankie Inguanez" userId="53a3cfbd-387a-419b-b633-6347d1690fd8" providerId="ADAL" clId="{3D3085A0-C5F1-D142-9374-0166ADFFD440}" dt="2018-07-10T10:39:08.126" v="2280" actId="1076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072149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072149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657962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504963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960385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960385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52886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52886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52886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5288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983779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8231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648686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xmlns="" val="3601018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29478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27471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289512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528090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07214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07214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03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6C5A610E-6324-4C28-9F4D-98C43BE8E1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5552" y="1151118"/>
            <a:ext cx="4495740" cy="342088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35719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 smtClean="0"/>
              <a:t>Research on Remote Sensing Applications in Malta</a:t>
            </a:r>
            <a:endParaRPr sz="48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4"/>
            <a:ext cx="8520600" cy="212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>
                <a:latin typeface="Lato"/>
                <a:ea typeface="Lato"/>
                <a:cs typeface="Lato"/>
                <a:sym typeface="Lato"/>
              </a:rPr>
              <a:t>Massimo </a:t>
            </a:r>
            <a:r>
              <a:rPr lang="en-US" dirty="0" err="1" smtClean="0">
                <a:latin typeface="Lato"/>
                <a:ea typeface="Lato"/>
                <a:cs typeface="Lato"/>
                <a:sym typeface="Lato"/>
              </a:rPr>
              <a:t>Darmanin</a:t>
            </a:r>
            <a:r>
              <a:rPr lang="en-US" dirty="0" smtClean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&amp; </a:t>
            </a:r>
            <a:r>
              <a:rPr lang="en-US" dirty="0" smtClean="0"/>
              <a:t>Frankie </a:t>
            </a:r>
            <a:r>
              <a:rPr lang="en-US" dirty="0" err="1" smtClean="0"/>
              <a:t>Inguanez</a:t>
            </a:r>
            <a:endParaRPr lang="en" dirty="0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Institute of Information &amp; Communication Technology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MCAST, Paola, Malta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36CC284B-5107-E745-9630-DD6C2A410927}"/>
              </a:ext>
            </a:extLst>
          </p:cNvPr>
          <p:cNvCxnSpPr/>
          <p:nvPr/>
        </p:nvCxnSpPr>
        <p:spPr>
          <a:xfrm>
            <a:off x="119270" y="2794483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xmlns="" id="{B8E9EC66-EE26-4981-8CB8-3FF197B2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81" y="4102874"/>
            <a:ext cx="2449919" cy="85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 smtClean="0">
                <a:latin typeface="Raleway"/>
                <a:ea typeface="Raleway"/>
                <a:cs typeface="Raleway"/>
                <a:sym typeface="Raleway"/>
              </a:rPr>
              <a:t>Methodology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9A51FA4-09A0-4D72-9DD9-97B75DBE5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04850"/>
            <a:ext cx="8520600" cy="3416400"/>
          </a:xfrm>
        </p:spPr>
        <p:txBody>
          <a:bodyPr/>
          <a:lstStyle/>
          <a:p>
            <a:r>
              <a:rPr lang="en-US" sz="1400" b="1" dirty="0" smtClean="0"/>
              <a:t>The second </a:t>
            </a:r>
            <a:r>
              <a:rPr lang="en-US" sz="1400" b="1" dirty="0" smtClean="0"/>
              <a:t>scenario </a:t>
            </a:r>
            <a:r>
              <a:rPr lang="en-US" sz="1400" dirty="0" smtClean="0"/>
              <a:t>will </a:t>
            </a:r>
            <a:r>
              <a:rPr lang="en-US" sz="1400" dirty="0" smtClean="0"/>
              <a:t>focus on the </a:t>
            </a:r>
            <a:r>
              <a:rPr lang="en-US" sz="1400" b="1" dirty="0" err="1" smtClean="0"/>
              <a:t>Mizieb</a:t>
            </a:r>
            <a:r>
              <a:rPr lang="en-US" sz="1400" b="1" dirty="0" smtClean="0"/>
              <a:t> </a:t>
            </a:r>
            <a:r>
              <a:rPr lang="en-US" sz="1400" b="1" dirty="0" smtClean="0"/>
              <a:t>fire </a:t>
            </a:r>
            <a:r>
              <a:rPr lang="en-US" sz="1400" dirty="0" smtClean="0"/>
              <a:t>which </a:t>
            </a:r>
            <a:r>
              <a:rPr lang="en-US" sz="1400" dirty="0" smtClean="0"/>
              <a:t>happened in the </a:t>
            </a:r>
            <a:r>
              <a:rPr lang="en-US" sz="1400" b="1" dirty="0" smtClean="0"/>
              <a:t>Summer of 2019</a:t>
            </a:r>
            <a:r>
              <a:rPr lang="en-US" sz="1400" dirty="0" smtClean="0"/>
              <a:t>. 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400" dirty="0" smtClean="0"/>
              <a:t>Two data sets were gathered, one on the 23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of May 2019 (</a:t>
            </a:r>
            <a:r>
              <a:rPr lang="en-US" sz="1400" b="1" dirty="0" smtClean="0"/>
              <a:t>pre-fire</a:t>
            </a:r>
            <a:r>
              <a:rPr lang="en-US" sz="1400" dirty="0" smtClean="0"/>
              <a:t>) and the other on the 27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of June 2019 (</a:t>
            </a:r>
            <a:r>
              <a:rPr lang="en-US" sz="1400" b="1" dirty="0" smtClean="0"/>
              <a:t>post-fire</a:t>
            </a:r>
            <a:r>
              <a:rPr lang="en-US" sz="1400" dirty="0" smtClean="0"/>
              <a:t>).</a:t>
            </a:r>
          </a:p>
          <a:p>
            <a:pPr>
              <a:buNone/>
            </a:pPr>
            <a:endParaRPr lang="en-US" sz="1400" dirty="0" smtClean="0"/>
          </a:p>
          <a:p>
            <a:r>
              <a:rPr lang="en-GB" sz="1400" dirty="0" smtClean="0"/>
              <a:t>Due to short luck and the way the orbital window works, closest date without cloud coverage prior the fire was almost a month old.</a:t>
            </a:r>
          </a:p>
          <a:p>
            <a:endParaRPr lang="en-GB" sz="1400" dirty="0" smtClean="0"/>
          </a:p>
          <a:p>
            <a:r>
              <a:rPr lang="en-GB" sz="1400" dirty="0" smtClean="0"/>
              <a:t>Data gathered was </a:t>
            </a:r>
            <a:r>
              <a:rPr lang="en-GB" sz="1400" dirty="0" smtClean="0"/>
              <a:t>computed into </a:t>
            </a:r>
            <a:r>
              <a:rPr lang="en-GB" sz="1400" b="1" dirty="0" smtClean="0"/>
              <a:t>RGB</a:t>
            </a:r>
            <a:r>
              <a:rPr lang="en-GB" sz="1400" dirty="0" smtClean="0"/>
              <a:t> and </a:t>
            </a:r>
            <a:r>
              <a:rPr lang="en-GB" sz="1400" b="1" dirty="0" smtClean="0"/>
              <a:t>NBR</a:t>
            </a:r>
            <a:r>
              <a:rPr lang="en-GB" sz="1400" dirty="0" smtClean="0"/>
              <a:t>.</a:t>
            </a:r>
          </a:p>
          <a:p>
            <a:endParaRPr lang="en-GB" sz="1400" dirty="0" smtClean="0"/>
          </a:p>
          <a:p>
            <a:r>
              <a:rPr lang="en-GB" sz="1400" b="1" dirty="0" err="1" smtClean="0"/>
              <a:t>dNBR</a:t>
            </a:r>
            <a:r>
              <a:rPr lang="en-GB" sz="1400" dirty="0" smtClean="0"/>
              <a:t> (</a:t>
            </a:r>
            <a:r>
              <a:rPr lang="en-US" sz="1400" dirty="0" smtClean="0"/>
              <a:t>Differenced </a:t>
            </a:r>
            <a:r>
              <a:rPr lang="en-US" sz="1400" dirty="0" smtClean="0"/>
              <a:t>Normalized Burn </a:t>
            </a:r>
            <a:r>
              <a:rPr lang="en-US" sz="1400" dirty="0" smtClean="0"/>
              <a:t>Ratio)</a:t>
            </a:r>
            <a:r>
              <a:rPr lang="en-GB" sz="1400" dirty="0" smtClean="0"/>
              <a:t> was calculated by using data gathered from pre-fire minus data gathered from post-fire.</a:t>
            </a:r>
          </a:p>
          <a:p>
            <a:endParaRPr lang="en-US" sz="1400" dirty="0" smtClean="0"/>
          </a:p>
          <a:p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0125" y="2805430"/>
            <a:ext cx="43338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42385" y="4003358"/>
            <a:ext cx="44767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9249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 smtClean="0">
                <a:latin typeface="Raleway"/>
                <a:ea typeface="Raleway"/>
                <a:cs typeface="Raleway"/>
                <a:sym typeface="Raleway"/>
              </a:rPr>
              <a:t>Methodology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9A51FA4-09A0-4D72-9DD9-97B75DBE5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600" y="1231850"/>
            <a:ext cx="8520600" cy="3416400"/>
          </a:xfrm>
        </p:spPr>
        <p:txBody>
          <a:bodyPr/>
          <a:lstStyle/>
          <a:p>
            <a:r>
              <a:rPr lang="en-US" sz="1400" dirty="0" smtClean="0"/>
              <a:t>The </a:t>
            </a:r>
            <a:r>
              <a:rPr lang="en-US" sz="1400" b="1" dirty="0" smtClean="0"/>
              <a:t>third scenario </a:t>
            </a:r>
            <a:r>
              <a:rPr lang="en-US" sz="1400" dirty="0" smtClean="0"/>
              <a:t>will monitor the water flowing through the valley of Chadwick Lakes through a span of one year, with data gathered once a month. 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400" b="1" dirty="0" smtClean="0"/>
              <a:t>NDWI</a:t>
            </a:r>
            <a:r>
              <a:rPr lang="en-US" sz="1400" dirty="0" smtClean="0"/>
              <a:t> (Normalized Difference Water Index) and </a:t>
            </a:r>
            <a:r>
              <a:rPr lang="en-US" sz="1400" b="1" dirty="0" smtClean="0"/>
              <a:t>MNDWI</a:t>
            </a:r>
            <a:r>
              <a:rPr lang="en-US" sz="1400" dirty="0" smtClean="0"/>
              <a:t> (Modification of </a:t>
            </a:r>
            <a:r>
              <a:rPr lang="en-US" sz="1400" dirty="0" smtClean="0"/>
              <a:t>Normalized Difference Water Index</a:t>
            </a:r>
            <a:r>
              <a:rPr lang="en-US" sz="1400" dirty="0" smtClean="0"/>
              <a:t>) were used to compute the data while </a:t>
            </a:r>
            <a:r>
              <a:rPr lang="en-US" sz="1400" b="1" dirty="0" smtClean="0"/>
              <a:t>RGB</a:t>
            </a:r>
            <a:r>
              <a:rPr lang="en-US" sz="1400" dirty="0" smtClean="0"/>
              <a:t> was used as a reference.</a:t>
            </a:r>
            <a:br>
              <a:rPr lang="en-US" sz="1400" dirty="0" smtClean="0"/>
            </a:br>
            <a:endParaRPr lang="en-US" sz="1400" dirty="0" smtClean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4900" y="2919413"/>
            <a:ext cx="42672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98650" y="3933825"/>
            <a:ext cx="50482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9249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 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9A51FA4-09A0-4D72-9DD9-97B75DBE5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Massimo\Downloads\pipel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4674" y="32915"/>
            <a:ext cx="3152775" cy="51105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14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 – Proposed Project Plan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9A51FA4-09A0-4D72-9DD9-97B75DBE5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" y="1041400"/>
            <a:ext cx="8483600" cy="3929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52409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 – Actual Project Plan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9A51FA4-09A0-4D72-9DD9-97B75DBE5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4" y="952500"/>
            <a:ext cx="869632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1240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 – Actual Project Plan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9A51FA4-09A0-4D72-9DD9-97B75DBE5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Hypothesis idea took way longer than expected due to the fact that I had to tone down my idea several times until it became viable for this </a:t>
            </a:r>
            <a:r>
              <a:rPr lang="en-US" sz="1600" dirty="0" smtClean="0"/>
              <a:t>project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C</a:t>
            </a:r>
            <a:r>
              <a:rPr lang="en-US" sz="1600" dirty="0" smtClean="0"/>
              <a:t>ouldn't </a:t>
            </a:r>
            <a:r>
              <a:rPr lang="en-US" sz="1600" dirty="0" smtClean="0"/>
              <a:t>commit as planned due to not having an idea as </a:t>
            </a:r>
            <a:r>
              <a:rPr lang="en-US" sz="1600" dirty="0" smtClean="0"/>
              <a:t>planned.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Realistically </a:t>
            </a:r>
            <a:r>
              <a:rPr lang="en-US" sz="1600" dirty="0" smtClean="0"/>
              <a:t>expected </a:t>
            </a:r>
            <a:r>
              <a:rPr lang="en-US" sz="1600" dirty="0" smtClean="0"/>
              <a:t>to finish earlier but due to taking too long to find a viable idea I had no choice but scram till the last week</a:t>
            </a:r>
            <a:endParaRPr lang="en-GB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1240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smtClean="0">
                <a:latin typeface="Raleway"/>
                <a:ea typeface="Raleway"/>
                <a:cs typeface="Raleway"/>
                <a:sym typeface="Raleway"/>
              </a:rPr>
              <a:t>Data Computed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D28A9A0-9A26-4026-9863-DE3B6FA3C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None/>
            </a:pPr>
            <a:r>
              <a:rPr lang="en-GB" dirty="0" smtClean="0"/>
              <a:t>Showing earliest data collected </a:t>
            </a:r>
            <a:r>
              <a:rPr lang="en-GB" dirty="0" err="1" smtClean="0"/>
              <a:t>vs</a:t>
            </a:r>
            <a:r>
              <a:rPr lang="en-GB" dirty="0" smtClean="0"/>
              <a:t> oldest data collected. 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Massimo\Pictures\Project\Figures\Research\Halfar\Halfar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" y="1863037"/>
            <a:ext cx="8138160" cy="3280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86644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smtClean="0">
                <a:latin typeface="Raleway"/>
                <a:ea typeface="Raleway"/>
                <a:cs typeface="Raleway"/>
                <a:sym typeface="Raleway"/>
              </a:rPr>
              <a:t>Data Computed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D28A9A0-9A26-4026-9863-DE3B6FA3C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46000" cy="3416400"/>
          </a:xfrm>
        </p:spPr>
        <p:txBody>
          <a:bodyPr/>
          <a:lstStyle/>
          <a:p>
            <a:pPr algn="ctr">
              <a:buNone/>
            </a:pPr>
            <a:r>
              <a:rPr lang="en-GB" dirty="0" smtClean="0"/>
              <a:t>Showing </a:t>
            </a:r>
            <a:r>
              <a:rPr lang="en-GB" dirty="0" smtClean="0"/>
              <a:t>data </a:t>
            </a:r>
            <a:r>
              <a:rPr lang="en-GB" dirty="0" smtClean="0"/>
              <a:t>from </a:t>
            </a:r>
            <a:r>
              <a:rPr lang="en-US" dirty="0" smtClean="0"/>
              <a:t>May 23</a:t>
            </a:r>
            <a:r>
              <a:rPr lang="en-US" baseline="30000" dirty="0" smtClean="0"/>
              <a:t>rd</a:t>
            </a:r>
            <a:r>
              <a:rPr lang="en-US" dirty="0" smtClean="0"/>
              <a:t> and June 27</a:t>
            </a:r>
            <a:r>
              <a:rPr lang="en-US" baseline="30000" dirty="0" smtClean="0"/>
              <a:t>th</a:t>
            </a:r>
            <a:r>
              <a:rPr lang="en-US" dirty="0" smtClean="0"/>
              <a:t> 2019.</a:t>
            </a:r>
            <a:endParaRPr lang="en-GB" dirty="0" smtClean="0"/>
          </a:p>
          <a:p>
            <a:endParaRPr lang="en-US" dirty="0" smtClean="0"/>
          </a:p>
          <a:p>
            <a:r>
              <a:rPr lang="en-US" dirty="0" smtClean="0"/>
              <a:t>A) </a:t>
            </a:r>
            <a:r>
              <a:rPr lang="en-US" dirty="0" smtClean="0"/>
              <a:t>RGB render (pre-fire)</a:t>
            </a:r>
            <a:endParaRPr lang="en-US" dirty="0" smtClean="0"/>
          </a:p>
          <a:p>
            <a:r>
              <a:rPr lang="en-GB" dirty="0" smtClean="0"/>
              <a:t>B) </a:t>
            </a:r>
            <a:r>
              <a:rPr lang="en-US" dirty="0" smtClean="0"/>
              <a:t>NBR render (pre-fire)</a:t>
            </a:r>
            <a:endParaRPr lang="en-US" dirty="0" smtClean="0"/>
          </a:p>
          <a:p>
            <a:r>
              <a:rPr lang="en-US" dirty="0" smtClean="0"/>
              <a:t>C) RGB render </a:t>
            </a:r>
            <a:r>
              <a:rPr lang="en-US" dirty="0" smtClean="0"/>
              <a:t>(post-fire)</a:t>
            </a:r>
            <a:endParaRPr lang="en-US" dirty="0" smtClean="0"/>
          </a:p>
          <a:p>
            <a:r>
              <a:rPr lang="en-GB" dirty="0" smtClean="0"/>
              <a:t>D) </a:t>
            </a:r>
            <a:r>
              <a:rPr lang="en-US" dirty="0" smtClean="0"/>
              <a:t>NBR render </a:t>
            </a:r>
            <a:r>
              <a:rPr lang="en-US" dirty="0" smtClean="0"/>
              <a:t>(post-fire)</a:t>
            </a:r>
            <a:endParaRPr lang="en-US" dirty="0" smtClean="0"/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C:\Users\Massimo\Pictures\Project\Figures\Research\Mizieb\Mizie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1060" y="1146030"/>
            <a:ext cx="4373880" cy="3829830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" y="3725228"/>
            <a:ext cx="3352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8664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 smtClean="0">
                <a:latin typeface="Raleway"/>
                <a:ea typeface="Raleway"/>
                <a:cs typeface="Raleway"/>
                <a:sym typeface="Raleway"/>
              </a:rPr>
              <a:t>Data Computed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D28A9A0-9A26-4026-9863-DE3B6FA3C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180" y="1533475"/>
            <a:ext cx="4222200" cy="3416400"/>
          </a:xfrm>
        </p:spPr>
        <p:txBody>
          <a:bodyPr/>
          <a:lstStyle/>
          <a:p>
            <a:pPr algn="ctr">
              <a:buNone/>
            </a:pPr>
            <a:r>
              <a:rPr lang="en-GB" dirty="0" smtClean="0"/>
              <a:t>Showing only data from </a:t>
            </a:r>
            <a:r>
              <a:rPr lang="en-US" dirty="0" smtClean="0"/>
              <a:t>February 2020 and August 2020.</a:t>
            </a:r>
            <a:endParaRPr lang="en-GB" dirty="0" smtClean="0"/>
          </a:p>
          <a:p>
            <a:endParaRPr lang="en-US" dirty="0" smtClean="0"/>
          </a:p>
          <a:p>
            <a:r>
              <a:rPr lang="en-US" dirty="0" smtClean="0"/>
              <a:t>A) MNDWI rain-season (February)</a:t>
            </a:r>
          </a:p>
          <a:p>
            <a:r>
              <a:rPr lang="en-GB" dirty="0" smtClean="0"/>
              <a:t>B) </a:t>
            </a:r>
            <a:r>
              <a:rPr lang="en-US" dirty="0" smtClean="0"/>
              <a:t>MNDWI dry-season (August)</a:t>
            </a:r>
          </a:p>
          <a:p>
            <a:r>
              <a:rPr lang="en-US" dirty="0" smtClean="0"/>
              <a:t>C) NDWI </a:t>
            </a:r>
            <a:r>
              <a:rPr lang="en-US" dirty="0" smtClean="0"/>
              <a:t>rain-season (February)</a:t>
            </a:r>
          </a:p>
          <a:p>
            <a:r>
              <a:rPr lang="en-GB" dirty="0" smtClean="0"/>
              <a:t>D) </a:t>
            </a:r>
            <a:r>
              <a:rPr lang="en-US" dirty="0" smtClean="0"/>
              <a:t>NDWI </a:t>
            </a:r>
            <a:r>
              <a:rPr lang="en-US" dirty="0" smtClean="0"/>
              <a:t>dry-season (August)</a:t>
            </a: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Massimo\Pictures\Project\Figures\Research\Chadwick Lakes\cl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5788" y="1181099"/>
            <a:ext cx="4073712" cy="3800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86644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Data Evaluation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D28A9A0-9A26-4026-9863-DE3B6FA3C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 smtClean="0"/>
              <a:t>From the first scenario it was deducted that UFC (</a:t>
            </a:r>
            <a:r>
              <a:rPr lang="en-GB" sz="1400" dirty="0" smtClean="0"/>
              <a:t>U</a:t>
            </a:r>
            <a:r>
              <a:rPr lang="en-GB" sz="1400" dirty="0" smtClean="0"/>
              <a:t>rban </a:t>
            </a:r>
            <a:r>
              <a:rPr lang="en-GB" sz="1400" dirty="0" smtClean="0"/>
              <a:t>F</a:t>
            </a:r>
            <a:r>
              <a:rPr lang="en-GB" sz="1400" dirty="0" smtClean="0"/>
              <a:t>alse Colour) was the most suitable for monitoring urban sprawling as it rendered buildings more vividly than NDBI.</a:t>
            </a:r>
            <a:br>
              <a:rPr lang="en-GB" sz="1400" dirty="0" smtClean="0"/>
            </a:br>
            <a:endParaRPr lang="en-GB" sz="1400" dirty="0" smtClean="0"/>
          </a:p>
          <a:p>
            <a:r>
              <a:rPr lang="en-GB" sz="1400" dirty="0" smtClean="0"/>
              <a:t>From the second scenario NBR was used successfully to compute and monitor an area affected by fire. </a:t>
            </a:r>
            <a:r>
              <a:rPr lang="en-GB" sz="1400" dirty="0" err="1" smtClean="0"/>
              <a:t>dNBR</a:t>
            </a:r>
            <a:r>
              <a:rPr lang="en-GB" sz="1400" dirty="0" smtClean="0"/>
              <a:t> (</a:t>
            </a:r>
            <a:r>
              <a:rPr lang="en-US" sz="1400" dirty="0" smtClean="0"/>
              <a:t>Differenced Normalized Burn </a:t>
            </a:r>
            <a:r>
              <a:rPr lang="en-US" sz="1400" dirty="0" smtClean="0"/>
              <a:t>Ratio</a:t>
            </a:r>
            <a:r>
              <a:rPr lang="en-GB" sz="1400" dirty="0" smtClean="0"/>
              <a:t>) was calculated using pre-fire and post fire data.</a:t>
            </a:r>
          </a:p>
          <a:p>
            <a:endParaRPr lang="en-GB" sz="1400" dirty="0" smtClean="0"/>
          </a:p>
          <a:p>
            <a:r>
              <a:rPr lang="en-GB" sz="1400" dirty="0" smtClean="0"/>
              <a:t>From the third scenario both indexes </a:t>
            </a:r>
            <a:r>
              <a:rPr lang="en-US" sz="1400" dirty="0" smtClean="0"/>
              <a:t>gave out different results, outlining different characteristics of the area, such as vegetation and soil </a:t>
            </a:r>
            <a:r>
              <a:rPr lang="en-US" sz="1400" dirty="0" smtClean="0"/>
              <a:t>conditions</a:t>
            </a:r>
            <a:r>
              <a:rPr lang="en-US" sz="1400" dirty="0" smtClean="0"/>
              <a:t>. </a:t>
            </a:r>
            <a:r>
              <a:rPr lang="en-US" sz="1400" dirty="0" smtClean="0"/>
              <a:t>However from </a:t>
            </a:r>
            <a:r>
              <a:rPr lang="en-US" sz="1400" dirty="0" smtClean="0"/>
              <a:t>the results shown, it is clear that with </a:t>
            </a:r>
            <a:r>
              <a:rPr lang="en-US" sz="1400" dirty="0" smtClean="0"/>
              <a:t>Sentinel-2 instruments, </a:t>
            </a:r>
            <a:r>
              <a:rPr lang="en-US" sz="1400" dirty="0" smtClean="0"/>
              <a:t>it is still not fit for purpose for monitoring water objects in Malta.</a:t>
            </a:r>
            <a:endParaRPr lang="en-GB" sz="1400" dirty="0" smtClean="0"/>
          </a:p>
          <a:p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8664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 smtClean="0"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CFF0A6D-295C-456E-8798-17AF125A5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 smtClean="0"/>
              <a:t>Since the 1980’s, satellite technology </a:t>
            </a:r>
            <a:r>
              <a:rPr lang="en-US" sz="1400" dirty="0" smtClean="0"/>
              <a:t>has advanced to </a:t>
            </a:r>
            <a:r>
              <a:rPr lang="en-US" sz="1400" dirty="0" smtClean="0"/>
              <a:t>support an </a:t>
            </a:r>
            <a:r>
              <a:rPr lang="en-US" sz="1400" dirty="0" smtClean="0"/>
              <a:t>ever more accurate sensory reading and </a:t>
            </a:r>
            <a:r>
              <a:rPr lang="en-US" sz="1400" dirty="0" smtClean="0"/>
              <a:t>data collected.</a:t>
            </a:r>
            <a:br>
              <a:rPr lang="en-US" sz="1400" dirty="0" smtClean="0"/>
            </a:br>
            <a:endParaRPr lang="en-US" sz="1400" dirty="0" smtClean="0"/>
          </a:p>
          <a:p>
            <a:pPr>
              <a:lnSpc>
                <a:spcPct val="150000"/>
              </a:lnSpc>
            </a:pPr>
            <a:r>
              <a:rPr lang="en-US" sz="1400" dirty="0" smtClean="0"/>
              <a:t>Prior to </a:t>
            </a:r>
            <a:r>
              <a:rPr lang="en-US" sz="1400" dirty="0" smtClean="0"/>
              <a:t>the recent economic boom Malta has </a:t>
            </a:r>
            <a:r>
              <a:rPr lang="en-US" sz="1400" dirty="0" smtClean="0"/>
              <a:t>experienced, its </a:t>
            </a:r>
            <a:r>
              <a:rPr lang="en-US" sz="1400" dirty="0" smtClean="0"/>
              <a:t>governing people </a:t>
            </a:r>
            <a:r>
              <a:rPr lang="en-US" sz="1400" dirty="0" smtClean="0"/>
              <a:t>never found </a:t>
            </a:r>
            <a:r>
              <a:rPr lang="en-US" sz="1400" dirty="0" smtClean="0"/>
              <a:t>the need to seek the potential uses of remote sensing</a:t>
            </a:r>
            <a:r>
              <a:rPr lang="en-US" sz="1400" dirty="0" smtClean="0"/>
              <a:t>.</a:t>
            </a:r>
            <a:br>
              <a:rPr lang="en-US" sz="1400" dirty="0" smtClean="0"/>
            </a:br>
            <a:endParaRPr lang="en-US" sz="1400" dirty="0" smtClean="0"/>
          </a:p>
          <a:p>
            <a:pPr>
              <a:lnSpc>
                <a:spcPct val="150000"/>
              </a:lnSpc>
            </a:pPr>
            <a:r>
              <a:rPr lang="en-US" sz="1400" dirty="0" smtClean="0"/>
              <a:t>However with the recent </a:t>
            </a:r>
            <a:r>
              <a:rPr lang="en-US" sz="1400" dirty="0" smtClean="0"/>
              <a:t>shift in the economy and a diversification of </a:t>
            </a:r>
            <a:r>
              <a:rPr lang="en-US" sz="1400" dirty="0" smtClean="0"/>
              <a:t>influence from </a:t>
            </a:r>
            <a:r>
              <a:rPr lang="en-US" sz="1400" dirty="0" smtClean="0"/>
              <a:t>foreign </a:t>
            </a:r>
            <a:r>
              <a:rPr lang="en-US" sz="1400" dirty="0" smtClean="0"/>
              <a:t>investments, a new and better way of Monitoring and Surveying our country is needed.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Prototype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D28A9A0-9A26-4026-9863-DE3B6FA3C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https://youtu.be/rA5pVjAzXAU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47663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xmlns="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8"/>
            <a:ext cx="8430046" cy="3344411"/>
          </a:xfrm>
        </p:spPr>
        <p:txBody>
          <a:bodyPr/>
          <a:lstStyle/>
          <a:p>
            <a:endParaRPr lang="en-US" sz="1050" dirty="0"/>
          </a:p>
          <a:p>
            <a:pPr marL="114300" indent="0">
              <a:buNone/>
            </a:pPr>
            <a:endParaRPr lang="en-US" sz="1050" dirty="0"/>
          </a:p>
          <a:p>
            <a:pPr lvl="1">
              <a:spcBef>
                <a:spcPts val="0"/>
              </a:spcBef>
            </a:pPr>
            <a:endParaRPr lang="en-US" sz="800" dirty="0"/>
          </a:p>
          <a:p>
            <a:pPr marL="596900" lvl="1" indent="0">
              <a:spcBef>
                <a:spcPts val="0"/>
              </a:spcBef>
              <a:buNone/>
            </a:pPr>
            <a:endParaRPr lang="en-US" sz="800" dirty="0"/>
          </a:p>
          <a:p>
            <a:endParaRPr lang="en-US" sz="8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xmlns="" id="{ED28A9A0-9A26-4026-9863-DE3B6FA3C92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 smtClean="0"/>
              <a:t>Two </a:t>
            </a:r>
            <a:r>
              <a:rPr lang="en-US" dirty="0" smtClean="0"/>
              <a:t>out three scenarios proved to have greater potential and could even be further improved to adhere to Malta’s needs</a:t>
            </a:r>
            <a:r>
              <a:rPr lang="en-US" dirty="0" smtClean="0"/>
              <a:t>.</a:t>
            </a: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 smtClean="0"/>
              <a:t>Urban monitoring as it is could be automated and instructed to map and monitor urban sprawling around the country </a:t>
            </a:r>
            <a:r>
              <a:rPr lang="en-US" dirty="0" smtClean="0"/>
              <a:t>periodically</a:t>
            </a: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 smtClean="0"/>
              <a:t>Assessing </a:t>
            </a:r>
            <a:r>
              <a:rPr lang="en-US" dirty="0" smtClean="0"/>
              <a:t>fire damages proved to be promising, even though there are very limited forested areas on the </a:t>
            </a:r>
            <a:r>
              <a:rPr lang="en-US" dirty="0" smtClean="0"/>
              <a:t>island</a:t>
            </a: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56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 - Limitations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xmlns="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8"/>
            <a:ext cx="8430046" cy="3344411"/>
          </a:xfrm>
        </p:spPr>
        <p:txBody>
          <a:bodyPr/>
          <a:lstStyle/>
          <a:p>
            <a:endParaRPr lang="en-US" sz="1050" dirty="0"/>
          </a:p>
          <a:p>
            <a:pPr marL="114300" indent="0">
              <a:buNone/>
            </a:pPr>
            <a:endParaRPr lang="en-US" sz="1050" dirty="0"/>
          </a:p>
          <a:p>
            <a:pPr lvl="1">
              <a:spcBef>
                <a:spcPts val="0"/>
              </a:spcBef>
            </a:pPr>
            <a:endParaRPr lang="en-US" sz="800" dirty="0"/>
          </a:p>
          <a:p>
            <a:pPr marL="596900" lvl="1" indent="0">
              <a:spcBef>
                <a:spcPts val="0"/>
              </a:spcBef>
              <a:buNone/>
            </a:pPr>
            <a:endParaRPr lang="en-US" sz="800" dirty="0"/>
          </a:p>
          <a:p>
            <a:endParaRPr lang="en-US" sz="8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xmlns="" id="{ED28A9A0-9A26-4026-9863-DE3B6FA3C92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 smtClean="0"/>
              <a:t>The </a:t>
            </a:r>
            <a:r>
              <a:rPr lang="en-US" dirty="0" smtClean="0"/>
              <a:t>scenarios chosen had to be limited to the data available from 2015 with an interval of an approximated 5 day interval</a:t>
            </a:r>
            <a:r>
              <a:rPr lang="en-US" dirty="0" smtClean="0"/>
              <a:t>.</a:t>
            </a: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endParaRPr lang="en-GB" dirty="0" smtClean="0"/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 dirty="0" smtClean="0"/>
              <a:t>Remote Sensing is rendered useless on cloudy days.</a:t>
            </a: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endParaRPr lang="en-GB" dirty="0" smtClean="0"/>
          </a:p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 smtClean="0"/>
              <a:t>Remote sensing lagged behind when it came to mapping water bodies. This could be due to a number of factors, such as an ever decrease in rainfall on the island, making it harder to detect.</a:t>
            </a: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endParaRPr lang="en-GB" dirty="0" smtClean="0"/>
          </a:p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 smtClean="0"/>
              <a:t>Due to time limitation, not much effort went into allocating the processing of data to the GPU and instead relied on the processing power of the CPU.</a:t>
            </a: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endParaRPr lang="en-US" dirty="0" smtClean="0"/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234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Future Recommendations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xmlns="" id="{ED28A9A0-9A26-4026-9863-DE3B6FA3C92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 pitchFamily="34" charset="0"/>
              <a:buChar char="•"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xmlns="" id="{ED28A9A0-9A26-4026-9863-DE3B6FA3C929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 pitchFamily="34" charset="0"/>
              <a:buChar char="•"/>
            </a:pPr>
            <a:r>
              <a:rPr lang="en-GB" dirty="0" smtClean="0">
                <a:solidFill>
                  <a:schemeClr val="dk2"/>
                </a:solidFill>
              </a:rPr>
              <a:t>Integrate more satellites to the research.</a:t>
            </a: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 pitchFamily="34" charset="0"/>
              <a:buChar char="•"/>
            </a:pP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 pitchFamily="34" charset="0"/>
              <a:buChar char="•"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Explore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more scenarios Malta has to benefit from Remote Sensing.</a:t>
            </a: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 pitchFamily="34" charset="0"/>
              <a:buChar char="•"/>
            </a:pPr>
            <a:endParaRPr lang="en-GB" baseline="0" dirty="0" smtClean="0">
              <a:solidFill>
                <a:schemeClr val="dk2"/>
              </a:solidFill>
            </a:endParaRPr>
          </a:p>
          <a:p>
            <a:pPr marL="457200" lvl="0" indent="-342900">
              <a:lnSpc>
                <a:spcPct val="115000"/>
              </a:lnSpc>
              <a:buClr>
                <a:schemeClr val="dk2"/>
              </a:buClr>
              <a:buSzPts val="1800"/>
              <a:buFont typeface="Arial" pitchFamily="34" charset="0"/>
              <a:buChar char="•"/>
            </a:pP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Use HSV efficiently to extract further data from computed images.</a:t>
            </a:r>
            <a:endParaRPr kumimoji="0" lang="en-GB" sz="1400" b="0" i="0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3874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xmlns="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8"/>
            <a:ext cx="8430046" cy="3344411"/>
          </a:xfrm>
        </p:spPr>
        <p:txBody>
          <a:bodyPr/>
          <a:lstStyle/>
          <a:p>
            <a:r>
              <a:rPr lang="vi-VN" sz="800" dirty="0" smtClean="0"/>
              <a:t>G</a:t>
            </a:r>
            <a:r>
              <a:rPr lang="vi-VN" sz="800" dirty="0" smtClean="0"/>
              <a:t>. Kuc and J. Chorma ́nski, “Sentinel-2 imagery for mapping andmonitoring imperviousness in urban areas,”International Archives ofthe Photogrammetry, Remote Sensing and Spatial Information Sciences,vol. 42, no. 1/W2, 2019</a:t>
            </a:r>
            <a:r>
              <a:rPr lang="vi-VN" sz="800" dirty="0" smtClean="0"/>
              <a:t>.</a:t>
            </a:r>
            <a:endParaRPr lang="en-GB" sz="800" dirty="0" smtClean="0"/>
          </a:p>
          <a:p>
            <a:r>
              <a:rPr lang="vi-VN" sz="800" dirty="0" smtClean="0"/>
              <a:t>S</a:t>
            </a:r>
            <a:r>
              <a:rPr lang="vi-VN" sz="800" dirty="0" smtClean="0"/>
              <a:t>. B. KV, A. Roy, and R. Aggarwal, “Mapping of forest fire burnedseverity using the sentinel datasets,”International Archives of the Pho-togrammetry, Remote Sensing and Spatial Information Sciences, vol. 42,p. 5, 2018</a:t>
            </a:r>
            <a:r>
              <a:rPr lang="vi-VN" sz="800" dirty="0" smtClean="0"/>
              <a:t>.</a:t>
            </a:r>
            <a:endParaRPr lang="en-GB" sz="800" dirty="0" smtClean="0"/>
          </a:p>
          <a:p>
            <a:r>
              <a:rPr lang="vi-VN" sz="800" dirty="0" smtClean="0"/>
              <a:t>S</a:t>
            </a:r>
            <a:r>
              <a:rPr lang="vi-VN" sz="800" dirty="0" smtClean="0"/>
              <a:t>. Szabo, Z. G ́acsi, and B. Balazs, “Specific features of ndvi, ndwi andmndwi as reflected in land cover categories,”Landscape &amp; Environment,vol. 10, no. 3-4, pp. 194–202, 2016.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xmlns="" val="1793795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C0316E-7EDB-6341-901B-EA548A0F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49"/>
            <a:ext cx="8520600" cy="1294715"/>
          </a:xfrm>
        </p:spPr>
        <p:txBody>
          <a:bodyPr/>
          <a:lstStyle/>
          <a:p>
            <a:r>
              <a:rPr lang="en-US" b="1" dirty="0">
                <a:latin typeface="Raleway" panose="020B0604020202020204" charset="0"/>
              </a:rPr>
              <a:t>Thank you</a:t>
            </a:r>
            <a:r>
              <a:rPr lang="en-US" dirty="0"/>
              <a:t/>
            </a:r>
            <a:br>
              <a:rPr lang="en-US" dirty="0"/>
            </a:br>
            <a:r>
              <a:rPr lang="en-US" sz="800" dirty="0"/>
              <a:t/>
            </a:r>
            <a:br>
              <a:rPr lang="en-US" sz="800" dirty="0"/>
            </a:br>
            <a:r>
              <a:rPr lang="en-US" sz="2000" dirty="0"/>
              <a:t>Name Surname, Frankie Inguanez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5E3DAA63-4D00-0147-B9CF-24027D8A2FAF}"/>
              </a:ext>
            </a:extLst>
          </p:cNvPr>
          <p:cNvCxnSpPr/>
          <p:nvPr/>
        </p:nvCxnSpPr>
        <p:spPr>
          <a:xfrm>
            <a:off x="112644" y="2939288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xmlns="" id="{59AEA123-F6BA-4DF5-9223-7478E8C8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42" y="3538134"/>
            <a:ext cx="3980515" cy="13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369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b="1" dirty="0" smtClean="0">
                <a:latin typeface="Raleway"/>
                <a:ea typeface="Raleway"/>
                <a:cs typeface="Raleway"/>
                <a:sym typeface="Raleway"/>
              </a:rPr>
              <a:t>Aim </a:t>
            </a:r>
            <a:r>
              <a:rPr lang="en-GB" sz="2000" b="1" dirty="0" smtClean="0"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-GB" sz="2000" b="1" dirty="0" smtClean="0">
                <a:latin typeface="Raleway"/>
                <a:ea typeface="Raleway"/>
                <a:cs typeface="Raleway"/>
                <a:sym typeface="Raleway"/>
              </a:rPr>
              <a:t>Hypothesis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CFF0A6D-295C-456E-8798-17AF125A5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 smtClean="0"/>
              <a:t>Prove viability of remote sensing by making </a:t>
            </a:r>
            <a:r>
              <a:rPr lang="en-US" sz="1400" dirty="0" smtClean="0"/>
              <a:t>use of the spectral </a:t>
            </a:r>
            <a:r>
              <a:rPr lang="en-US" sz="1400" dirty="0" smtClean="0"/>
              <a:t>range the Sentinel-2  missions has to offer.</a:t>
            </a:r>
          </a:p>
          <a:p>
            <a:pPr>
              <a:lnSpc>
                <a:spcPct val="150000"/>
              </a:lnSpc>
            </a:pPr>
            <a:r>
              <a:rPr lang="en-GB" sz="1400" dirty="0" smtClean="0"/>
              <a:t>Choosing three different scenarios relevant to the Maltese country and replicating similar scenarios from around the world.</a:t>
            </a:r>
          </a:p>
          <a:p>
            <a:pPr>
              <a:lnSpc>
                <a:spcPct val="150000"/>
              </a:lnSpc>
            </a:pPr>
            <a:endParaRPr lang="en-GB" sz="1400" dirty="0" smtClean="0"/>
          </a:p>
          <a:p>
            <a:pPr>
              <a:lnSpc>
                <a:spcPct val="150000"/>
              </a:lnSpc>
            </a:pPr>
            <a:r>
              <a:rPr lang="en-US" sz="1400" dirty="0" smtClean="0"/>
              <a:t>Although remote </a:t>
            </a:r>
            <a:r>
              <a:rPr lang="en-US" sz="1400" dirty="0" smtClean="0"/>
              <a:t>sensing </a:t>
            </a:r>
            <a:r>
              <a:rPr lang="en-US" sz="1400" dirty="0" smtClean="0"/>
              <a:t>has drastically improved, </a:t>
            </a:r>
            <a:r>
              <a:rPr lang="en-US" sz="1400" dirty="0" smtClean="0"/>
              <a:t>here are still some major </a:t>
            </a:r>
            <a:r>
              <a:rPr lang="en-US" sz="1400" dirty="0" smtClean="0"/>
              <a:t>limitations </a:t>
            </a:r>
            <a:r>
              <a:rPr lang="en-US" sz="1400" dirty="0" smtClean="0"/>
              <a:t>when monitoring a small island </a:t>
            </a:r>
            <a:r>
              <a:rPr lang="en-US" sz="1400" dirty="0" smtClean="0"/>
              <a:t>compared to other countries.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However</a:t>
            </a:r>
            <a:r>
              <a:rPr lang="en-US" sz="1400" dirty="0" smtClean="0"/>
              <a:t>, certain </a:t>
            </a:r>
            <a:r>
              <a:rPr lang="en-US" sz="1400" dirty="0" smtClean="0"/>
              <a:t>techniques and features can still be </a:t>
            </a:r>
            <a:r>
              <a:rPr lang="en-US" sz="1400" dirty="0" smtClean="0"/>
              <a:t>useful for Malta’s needs.</a:t>
            </a: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b="1" dirty="0" smtClean="0">
                <a:latin typeface="Raleway"/>
                <a:ea typeface="Raleway"/>
                <a:cs typeface="Raleway"/>
                <a:sym typeface="Raleway"/>
              </a:rPr>
              <a:t>Research </a:t>
            </a:r>
            <a:r>
              <a:rPr lang="en-GB" sz="2000" b="1" dirty="0" smtClean="0">
                <a:latin typeface="Raleway"/>
                <a:ea typeface="Raleway"/>
                <a:cs typeface="Raleway"/>
                <a:sym typeface="Raleway"/>
              </a:rPr>
              <a:t>Questions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CFF0A6D-295C-456E-8798-17AF125A5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 smtClean="0"/>
              <a:t>Is remote sensing a viable option </a:t>
            </a:r>
            <a:r>
              <a:rPr lang="en-US" sz="1400" dirty="0" smtClean="0"/>
              <a:t>for Malta?</a:t>
            </a:r>
            <a:br>
              <a:rPr lang="en-US" sz="1400" dirty="0" smtClean="0"/>
            </a:br>
            <a:endParaRPr lang="en-US" sz="1400" dirty="0" smtClean="0"/>
          </a:p>
          <a:p>
            <a:pPr>
              <a:lnSpc>
                <a:spcPct val="150000"/>
              </a:lnSpc>
            </a:pPr>
            <a:r>
              <a:rPr lang="en-US" sz="1400" dirty="0" smtClean="0"/>
              <a:t>What are the applications of remote sensing best </a:t>
            </a:r>
            <a:r>
              <a:rPr lang="en-US" sz="1400" dirty="0" smtClean="0"/>
              <a:t>suited for </a:t>
            </a:r>
            <a:r>
              <a:rPr lang="en-US" sz="1400" dirty="0" smtClean="0"/>
              <a:t>Malta</a:t>
            </a:r>
            <a:r>
              <a:rPr lang="en-US" sz="1400" dirty="0" smtClean="0"/>
              <a:t>?</a:t>
            </a:r>
            <a:br>
              <a:rPr lang="en-US" sz="1400" dirty="0" smtClean="0"/>
            </a:br>
            <a:endParaRPr lang="en-US" sz="1400" dirty="0" smtClean="0"/>
          </a:p>
          <a:p>
            <a:pPr>
              <a:lnSpc>
                <a:spcPct val="150000"/>
              </a:lnSpc>
            </a:pPr>
            <a:r>
              <a:rPr lang="en-US" sz="1400" dirty="0" smtClean="0"/>
              <a:t>Are these options reliable?</a:t>
            </a: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Shape 61">
            <a:extLst>
              <a:ext uri="{FF2B5EF4-FFF2-40B4-BE49-F238E27FC236}">
                <a16:creationId xmlns:a16="http://schemas.microsoft.com/office/drawing/2014/main" xmlns="" id="{FD4B4C9F-F7EC-4B6E-876F-FFE4D72DA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b="1" dirty="0" smtClean="0"/>
              <a:t>Sentinel-2 imagery for mapping and monitoring imperviousness in urban </a:t>
            </a:r>
            <a:r>
              <a:rPr lang="en-US" sz="1400" b="1" dirty="0" smtClean="0"/>
              <a:t>areas</a:t>
            </a:r>
            <a:r>
              <a:rPr lang="en-US" sz="1400" dirty="0" smtClean="0"/>
              <a:t>.</a:t>
            </a:r>
            <a:br>
              <a:rPr lang="en-US" sz="1400" dirty="0" smtClean="0"/>
            </a:br>
            <a:r>
              <a:rPr lang="en-US" sz="1400" dirty="0" smtClean="0"/>
              <a:t>(</a:t>
            </a:r>
            <a:r>
              <a:rPr lang="en-US" sz="1400" dirty="0" err="1" smtClean="0"/>
              <a:t>Kuc</a:t>
            </a:r>
            <a:r>
              <a:rPr lang="en-US" sz="1400" dirty="0" smtClean="0"/>
              <a:t> </a:t>
            </a:r>
            <a:r>
              <a:rPr lang="en-US" sz="1400" dirty="0" smtClean="0"/>
              <a:t>and J. </a:t>
            </a:r>
            <a:r>
              <a:rPr lang="en-US" sz="1400" dirty="0" err="1" smtClean="0"/>
              <a:t>Chorma</a:t>
            </a:r>
            <a:r>
              <a:rPr lang="en-US" sz="1400" dirty="0" smtClean="0"/>
              <a:t> </a:t>
            </a:r>
            <a:r>
              <a:rPr lang="en-US" sz="1400" dirty="0" smtClean="0"/>
              <a:t>́</a:t>
            </a:r>
            <a:r>
              <a:rPr lang="en-US" sz="1400" dirty="0" err="1" smtClean="0"/>
              <a:t>nski</a:t>
            </a:r>
            <a:r>
              <a:rPr lang="en-US" sz="1400" dirty="0" smtClean="0"/>
              <a:t>, 2019)</a:t>
            </a:r>
          </a:p>
          <a:p>
            <a:pPr marL="0" lvl="0" indent="0" algn="ctr">
              <a:buNone/>
            </a:pPr>
            <a:endParaRPr lang="en-GB" sz="1400" dirty="0"/>
          </a:p>
          <a:p>
            <a:pPr marL="0" indent="0"/>
            <a:r>
              <a:rPr lang="en-US" sz="1400" dirty="0" smtClean="0"/>
              <a:t> In this article, </a:t>
            </a:r>
            <a:r>
              <a:rPr lang="en-US" sz="1400" dirty="0" err="1" smtClean="0"/>
              <a:t>Kuc</a:t>
            </a:r>
            <a:r>
              <a:rPr lang="en-US" sz="1400" dirty="0" smtClean="0"/>
              <a:t> </a:t>
            </a:r>
            <a:r>
              <a:rPr lang="en-US" sz="1400" dirty="0" smtClean="0"/>
              <a:t>and J. </a:t>
            </a:r>
            <a:r>
              <a:rPr lang="en-US" sz="1400" dirty="0" err="1" smtClean="0"/>
              <a:t>Chorma</a:t>
            </a:r>
            <a:r>
              <a:rPr lang="en-US" sz="1400" dirty="0" smtClean="0"/>
              <a:t> ́</a:t>
            </a:r>
            <a:r>
              <a:rPr lang="en-US" sz="1400" dirty="0" err="1" smtClean="0"/>
              <a:t>nski</a:t>
            </a:r>
            <a:r>
              <a:rPr lang="en-US" sz="1400" dirty="0" smtClean="0"/>
              <a:t> </a:t>
            </a:r>
            <a:r>
              <a:rPr lang="en-US" sz="1400" dirty="0" smtClean="0"/>
              <a:t>gathered relevant data </a:t>
            </a:r>
            <a:r>
              <a:rPr lang="en-US" sz="1400" dirty="0" smtClean="0"/>
              <a:t>gathered </a:t>
            </a:r>
            <a:r>
              <a:rPr lang="en-US" sz="1400" dirty="0" smtClean="0"/>
              <a:t>from </a:t>
            </a:r>
            <a:r>
              <a:rPr lang="en-US" sz="1400" b="1" dirty="0" smtClean="0"/>
              <a:t>Sentinel-2</a:t>
            </a:r>
            <a:r>
              <a:rPr lang="en-US" sz="1400" dirty="0" smtClean="0"/>
              <a:t> and </a:t>
            </a:r>
            <a:r>
              <a:rPr lang="en-US" sz="1400" dirty="0" smtClean="0"/>
              <a:t>combined </a:t>
            </a:r>
            <a:r>
              <a:rPr lang="en-US" sz="1400" dirty="0" smtClean="0"/>
              <a:t>the </a:t>
            </a:r>
            <a:r>
              <a:rPr lang="en-US" sz="1400" b="1" dirty="0" smtClean="0"/>
              <a:t>Google </a:t>
            </a:r>
            <a:r>
              <a:rPr lang="en-US" sz="1400" b="1" dirty="0" smtClean="0"/>
              <a:t>Earth HR </a:t>
            </a:r>
            <a:r>
              <a:rPr lang="en-US" sz="1400" dirty="0" smtClean="0"/>
              <a:t>imagery and </a:t>
            </a:r>
            <a:r>
              <a:rPr lang="en-US" sz="1400" b="1" dirty="0" smtClean="0"/>
              <a:t>Open Street </a:t>
            </a:r>
            <a:r>
              <a:rPr lang="en-US" sz="1400" b="1" dirty="0" smtClean="0"/>
              <a:t>Map</a:t>
            </a:r>
            <a:r>
              <a:rPr lang="en-US" sz="1400" dirty="0" smtClean="0"/>
              <a:t> </a:t>
            </a:r>
            <a:r>
              <a:rPr lang="en-US" sz="1400" dirty="0" smtClean="0"/>
              <a:t>to present </a:t>
            </a:r>
            <a:r>
              <a:rPr lang="en-US" sz="1400" dirty="0" smtClean="0"/>
              <a:t>a </a:t>
            </a:r>
            <a:r>
              <a:rPr lang="en-US" sz="1400" dirty="0" smtClean="0"/>
              <a:t>high-resolution image of a </a:t>
            </a:r>
            <a:r>
              <a:rPr lang="en-US" sz="1400" b="1" dirty="0" smtClean="0"/>
              <a:t>built up area </a:t>
            </a:r>
            <a:r>
              <a:rPr lang="en-US" sz="1400" dirty="0" smtClean="0"/>
              <a:t>in a </a:t>
            </a:r>
            <a:r>
              <a:rPr lang="en-US" sz="1400" dirty="0" smtClean="0"/>
              <a:t>part of </a:t>
            </a:r>
            <a:r>
              <a:rPr lang="en-US" sz="1400" dirty="0" smtClean="0"/>
              <a:t>the city of Warsaw. 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0" indent="0"/>
            <a:r>
              <a:rPr lang="en-GB" sz="1400" dirty="0" smtClean="0"/>
              <a:t>They noted that </a:t>
            </a:r>
            <a:r>
              <a:rPr lang="en-GB" sz="1400" b="1" dirty="0" smtClean="0"/>
              <a:t>NDVI</a:t>
            </a:r>
            <a:r>
              <a:rPr lang="en-GB" sz="1400" dirty="0" smtClean="0"/>
              <a:t> (</a:t>
            </a:r>
            <a:r>
              <a:rPr lang="en-US" sz="1400" dirty="0" smtClean="0"/>
              <a:t>Normalized Difference </a:t>
            </a:r>
            <a:r>
              <a:rPr lang="en-US" sz="1400" dirty="0" smtClean="0"/>
              <a:t>Vegetation Index</a:t>
            </a:r>
            <a:r>
              <a:rPr lang="en-GB" sz="1400" dirty="0" smtClean="0"/>
              <a:t>) could be used to map built-up areas.</a:t>
            </a:r>
            <a:br>
              <a:rPr lang="en-GB" sz="1400" dirty="0" smtClean="0"/>
            </a:br>
            <a:endParaRPr lang="en-GB" sz="1400" dirty="0" smtClean="0"/>
          </a:p>
          <a:p>
            <a:pPr marL="0" indent="0"/>
            <a:r>
              <a:rPr lang="en-GB" sz="1400" b="1" dirty="0" smtClean="0"/>
              <a:t>NDVI</a:t>
            </a:r>
            <a:r>
              <a:rPr lang="en-GB" sz="1400" dirty="0" smtClean="0"/>
              <a:t> was improved into </a:t>
            </a:r>
            <a:r>
              <a:rPr lang="en-GB" sz="1400" b="1" dirty="0" smtClean="0"/>
              <a:t>NDBI</a:t>
            </a:r>
            <a:r>
              <a:rPr lang="en-GB" sz="1400" dirty="0" smtClean="0"/>
              <a:t> (</a:t>
            </a:r>
            <a:r>
              <a:rPr lang="en-US" sz="1400" dirty="0" smtClean="0"/>
              <a:t>Normalized Difference Build-up</a:t>
            </a:r>
            <a:r>
              <a:rPr lang="en-GB" sz="1400" dirty="0" smtClean="0"/>
              <a:t>) which they showed was better suited to differentiate buildings from the landscape.</a:t>
            </a:r>
            <a:endParaRPr lang="en-GB" sz="1400" dirty="0" smtClean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2244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Shape 61">
            <a:extLst>
              <a:ext uri="{FF2B5EF4-FFF2-40B4-BE49-F238E27FC236}">
                <a16:creationId xmlns:a16="http://schemas.microsoft.com/office/drawing/2014/main" xmlns="" id="{FD4B4C9F-F7EC-4B6E-876F-FFE4D72DA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b="1" dirty="0" smtClean="0"/>
              <a:t>Mapping of forest fire burned severity using the sentinel datasets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</a:t>
            </a:r>
            <a:r>
              <a:rPr lang="en-US" sz="1400" dirty="0" smtClean="0"/>
              <a:t>(KV</a:t>
            </a:r>
            <a:r>
              <a:rPr lang="en-US" sz="1400" dirty="0" smtClean="0"/>
              <a:t>, Suresh </a:t>
            </a:r>
            <a:r>
              <a:rPr lang="en-US" sz="1400" dirty="0" err="1" smtClean="0"/>
              <a:t>Babu</a:t>
            </a:r>
            <a:r>
              <a:rPr lang="en-US" sz="1400" dirty="0" smtClean="0"/>
              <a:t> and Roy, </a:t>
            </a:r>
            <a:r>
              <a:rPr lang="en-US" sz="1400" dirty="0" err="1" smtClean="0"/>
              <a:t>Arijit</a:t>
            </a:r>
            <a:r>
              <a:rPr lang="en-US" sz="1400" dirty="0" smtClean="0"/>
              <a:t> and </a:t>
            </a:r>
            <a:r>
              <a:rPr lang="en-US" sz="1400" dirty="0" err="1" smtClean="0"/>
              <a:t>Aggarwal</a:t>
            </a:r>
            <a:r>
              <a:rPr lang="en-US" sz="1400" dirty="0" smtClean="0"/>
              <a:t>, </a:t>
            </a:r>
            <a:r>
              <a:rPr lang="en-US" sz="1400" dirty="0" err="1" smtClean="0"/>
              <a:t>Ridhika</a:t>
            </a:r>
            <a:r>
              <a:rPr lang="en-US" sz="1400" dirty="0" smtClean="0"/>
              <a:t>, 2018)</a:t>
            </a:r>
          </a:p>
          <a:p>
            <a:pPr marL="0" lvl="0" indent="0" algn="ctr">
              <a:buNone/>
            </a:pPr>
            <a:endParaRPr lang="en-GB" sz="1400" dirty="0" smtClean="0"/>
          </a:p>
          <a:p>
            <a:pPr marL="0" indent="0"/>
            <a:r>
              <a:rPr lang="en-GB" sz="1400" dirty="0" smtClean="0"/>
              <a:t>In this article, used variants of </a:t>
            </a:r>
            <a:r>
              <a:rPr lang="en-GB" sz="1400" b="1" dirty="0" smtClean="0"/>
              <a:t>NDVI</a:t>
            </a:r>
            <a:r>
              <a:rPr lang="en-GB" sz="1400" dirty="0" smtClean="0"/>
              <a:t> </a:t>
            </a:r>
            <a:r>
              <a:rPr lang="en-US" sz="1400" dirty="0" smtClean="0"/>
              <a:t>to </a:t>
            </a:r>
            <a:r>
              <a:rPr lang="en-US" sz="1400" dirty="0" err="1" smtClean="0"/>
              <a:t>to</a:t>
            </a:r>
            <a:r>
              <a:rPr lang="en-US" sz="1400" dirty="0" smtClean="0"/>
              <a:t> map the severity of the burned area </a:t>
            </a:r>
            <a:r>
              <a:rPr lang="en-US" sz="1400" dirty="0" smtClean="0"/>
              <a:t>over </a:t>
            </a:r>
            <a:r>
              <a:rPr lang="en-US" sz="1400" dirty="0" err="1" smtClean="0"/>
              <a:t>Uttarakhand</a:t>
            </a:r>
            <a:r>
              <a:rPr lang="en-US" sz="1400" dirty="0" smtClean="0"/>
              <a:t> </a:t>
            </a:r>
            <a:r>
              <a:rPr lang="en-US" sz="1400" dirty="0" smtClean="0"/>
              <a:t>districts</a:t>
            </a:r>
            <a:r>
              <a:rPr lang="en-US" sz="1400" dirty="0" smtClean="0"/>
              <a:t>.</a:t>
            </a:r>
            <a:br>
              <a:rPr lang="en-US" sz="1400" dirty="0" smtClean="0"/>
            </a:br>
            <a:endParaRPr lang="en-GB" sz="1400" dirty="0" smtClean="0"/>
          </a:p>
          <a:p>
            <a:pPr marL="0" indent="0"/>
            <a:r>
              <a:rPr lang="en-US" sz="1400" dirty="0" smtClean="0"/>
              <a:t>These variants were the Differenced </a:t>
            </a:r>
            <a:r>
              <a:rPr lang="en-US" sz="1400" dirty="0" smtClean="0"/>
              <a:t>Normalized Burn Ratio (</a:t>
            </a:r>
            <a:r>
              <a:rPr lang="en-US" sz="1400" b="1" dirty="0" err="1" smtClean="0"/>
              <a:t>dNBR</a:t>
            </a:r>
            <a:r>
              <a:rPr lang="en-US" sz="1400" dirty="0" smtClean="0"/>
              <a:t>) and </a:t>
            </a:r>
            <a:r>
              <a:rPr lang="en-US" sz="1400" dirty="0" err="1" smtClean="0"/>
              <a:t>Relativized</a:t>
            </a:r>
            <a:r>
              <a:rPr lang="en-US" sz="1400" dirty="0" smtClean="0"/>
              <a:t> Burn </a:t>
            </a:r>
            <a:r>
              <a:rPr lang="en-US" sz="1400" dirty="0" smtClean="0"/>
              <a:t>Ratio (</a:t>
            </a:r>
            <a:r>
              <a:rPr lang="en-US" sz="1400" b="1" dirty="0" smtClean="0"/>
              <a:t>RBR</a:t>
            </a:r>
            <a:r>
              <a:rPr lang="en-US" sz="1400" dirty="0" smtClean="0"/>
              <a:t>).</a:t>
            </a:r>
            <a:br>
              <a:rPr lang="en-US" sz="1400" dirty="0" smtClean="0"/>
            </a:br>
            <a:endParaRPr lang="en-US" sz="1400" dirty="0" smtClean="0"/>
          </a:p>
          <a:p>
            <a:pPr marL="0" indent="0"/>
            <a:r>
              <a:rPr lang="en-US" sz="1400" dirty="0" smtClean="0"/>
              <a:t>Since </a:t>
            </a:r>
            <a:r>
              <a:rPr lang="en-US" sz="1400" b="1" dirty="0" smtClean="0"/>
              <a:t>Sentinel-2</a:t>
            </a:r>
            <a:r>
              <a:rPr lang="en-US" sz="1400" dirty="0" smtClean="0"/>
              <a:t>’s band3 </a:t>
            </a:r>
            <a:r>
              <a:rPr lang="en-US" sz="1400" dirty="0" smtClean="0"/>
              <a:t>and </a:t>
            </a:r>
            <a:r>
              <a:rPr lang="en-US" sz="1400" dirty="0" smtClean="0"/>
              <a:t>band8 </a:t>
            </a:r>
            <a:r>
              <a:rPr lang="en-US" sz="1400" dirty="0" smtClean="0"/>
              <a:t>have a spatial resolution of </a:t>
            </a:r>
            <a:r>
              <a:rPr lang="en-US" sz="1400" b="1" dirty="0" smtClean="0"/>
              <a:t>10m</a:t>
            </a:r>
            <a:r>
              <a:rPr lang="en-US" sz="1400" dirty="0" smtClean="0"/>
              <a:t> while band </a:t>
            </a:r>
            <a:r>
              <a:rPr lang="en-US" sz="1400" dirty="0" smtClean="0"/>
              <a:t>12 has </a:t>
            </a:r>
            <a:r>
              <a:rPr lang="en-US" sz="1400" dirty="0" smtClean="0"/>
              <a:t>a spatial resolution of 20m, the data had to be </a:t>
            </a:r>
            <a:r>
              <a:rPr lang="en-US" sz="1400" dirty="0" err="1" smtClean="0"/>
              <a:t>resampled</a:t>
            </a:r>
            <a:r>
              <a:rPr lang="en-US" sz="1400" dirty="0" smtClean="0"/>
              <a:t> to </a:t>
            </a:r>
            <a:r>
              <a:rPr lang="en-US" sz="1400" b="1" dirty="0" smtClean="0"/>
              <a:t>20m</a:t>
            </a:r>
            <a:r>
              <a:rPr lang="en-US" sz="1400" dirty="0" smtClean="0"/>
              <a:t>, hence losing the </a:t>
            </a:r>
            <a:r>
              <a:rPr lang="en-US" sz="1400" dirty="0" smtClean="0"/>
              <a:t>quality.</a:t>
            </a:r>
            <a:br>
              <a:rPr lang="en-US" sz="1400" dirty="0" smtClean="0"/>
            </a:br>
            <a:endParaRPr lang="en-US" sz="1400" dirty="0" smtClean="0"/>
          </a:p>
          <a:p>
            <a:pPr marL="0" indent="0"/>
            <a:r>
              <a:rPr lang="en-US" sz="1400" dirty="0" smtClean="0"/>
              <a:t>It was also noted that water bodies will show up as false-positive since it is picked up in a similar spectral </a:t>
            </a:r>
            <a:r>
              <a:rPr lang="en-US" sz="1400" dirty="0" smtClean="0"/>
              <a:t>reflectance as </a:t>
            </a:r>
            <a:r>
              <a:rPr lang="en-US" sz="1400" dirty="0" smtClean="0"/>
              <a:t>burnt areas</a:t>
            </a: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552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Shape 61">
            <a:extLst>
              <a:ext uri="{FF2B5EF4-FFF2-40B4-BE49-F238E27FC236}">
                <a16:creationId xmlns:a16="http://schemas.microsoft.com/office/drawing/2014/main" xmlns="" id="{FD4B4C9F-F7EC-4B6E-876F-FFE4D72DA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b="1" dirty="0" smtClean="0"/>
              <a:t>Specific features of NDVI, NDWI and MNDWI as reflected in land cover categories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 err="1" smtClean="0"/>
              <a:t>Szabo</a:t>
            </a:r>
            <a:r>
              <a:rPr lang="en-US" sz="1400" dirty="0" smtClean="0"/>
              <a:t>, Szilard and </a:t>
            </a:r>
            <a:r>
              <a:rPr lang="en-US" sz="1400" dirty="0" err="1" smtClean="0"/>
              <a:t>G‘acsi</a:t>
            </a:r>
            <a:r>
              <a:rPr lang="en-US" sz="1400" dirty="0" smtClean="0"/>
              <a:t>, </a:t>
            </a:r>
            <a:r>
              <a:rPr lang="en-US" sz="1400" dirty="0" err="1" smtClean="0"/>
              <a:t>Zolt‘an</a:t>
            </a:r>
            <a:r>
              <a:rPr lang="en-US" sz="1400" dirty="0" smtClean="0"/>
              <a:t> </a:t>
            </a:r>
            <a:r>
              <a:rPr lang="en-US" sz="1400" dirty="0" smtClean="0"/>
              <a:t>and </a:t>
            </a:r>
            <a:r>
              <a:rPr lang="en-US" sz="1400" dirty="0" err="1" smtClean="0"/>
              <a:t>Balazs</a:t>
            </a:r>
            <a:r>
              <a:rPr lang="en-US" sz="1400" dirty="0" smtClean="0"/>
              <a:t>, </a:t>
            </a:r>
            <a:r>
              <a:rPr lang="en-US" sz="1400" dirty="0" err="1" smtClean="0"/>
              <a:t>Boglarka</a:t>
            </a:r>
            <a:r>
              <a:rPr lang="en-US" sz="1400" dirty="0" smtClean="0"/>
              <a:t>, 2016)</a:t>
            </a:r>
          </a:p>
          <a:p>
            <a:pPr marL="0" lvl="0" indent="0" algn="ctr">
              <a:buNone/>
            </a:pPr>
            <a:endParaRPr lang="en-GB" sz="1400" dirty="0" smtClean="0"/>
          </a:p>
          <a:p>
            <a:pPr marL="0" indent="0"/>
            <a:r>
              <a:rPr lang="en-GB" sz="1400" dirty="0" smtClean="0"/>
              <a:t>This study </a:t>
            </a:r>
            <a:r>
              <a:rPr lang="en-US" sz="1400" dirty="0" smtClean="0"/>
              <a:t>determined that </a:t>
            </a:r>
            <a:r>
              <a:rPr lang="en-US" sz="1400" b="1" dirty="0" smtClean="0"/>
              <a:t>NDVI</a:t>
            </a:r>
            <a:r>
              <a:rPr lang="en-US" sz="1400" dirty="0" smtClean="0"/>
              <a:t> could also be used to </a:t>
            </a:r>
            <a:r>
              <a:rPr lang="en-US" sz="1400" dirty="0" smtClean="0"/>
              <a:t>map water </a:t>
            </a:r>
            <a:r>
              <a:rPr lang="en-US" sz="1400" dirty="0" smtClean="0"/>
              <a:t>bodies efficiently. </a:t>
            </a:r>
            <a:endParaRPr lang="en-US" sz="1400" dirty="0" smtClean="0"/>
          </a:p>
          <a:p>
            <a:pPr marL="0" indent="0"/>
            <a:endParaRPr lang="en-US" sz="1400" dirty="0" smtClean="0"/>
          </a:p>
          <a:p>
            <a:pPr marL="0" indent="0"/>
            <a:r>
              <a:rPr lang="en-US" sz="1400" dirty="0" smtClean="0"/>
              <a:t>The </a:t>
            </a:r>
            <a:r>
              <a:rPr lang="en-US" sz="1400" dirty="0" smtClean="0"/>
              <a:t>index was </a:t>
            </a:r>
            <a:r>
              <a:rPr lang="en-US" sz="1400" dirty="0" smtClean="0"/>
              <a:t>then split into </a:t>
            </a:r>
            <a:r>
              <a:rPr lang="en-US" sz="1400" dirty="0" smtClean="0"/>
              <a:t>two sub indices, </a:t>
            </a:r>
            <a:r>
              <a:rPr lang="en-US" sz="1400" b="1" dirty="0" smtClean="0"/>
              <a:t>NDWI</a:t>
            </a:r>
            <a:r>
              <a:rPr lang="en-US" sz="1400" dirty="0" smtClean="0"/>
              <a:t> (</a:t>
            </a:r>
            <a:r>
              <a:rPr lang="en-US" sz="1400" dirty="0" smtClean="0"/>
              <a:t>Normalized Difference </a:t>
            </a:r>
            <a:r>
              <a:rPr lang="en-US" sz="1400" dirty="0" smtClean="0"/>
              <a:t>Water Index) </a:t>
            </a:r>
            <a:r>
              <a:rPr lang="en-US" sz="1400" dirty="0" smtClean="0"/>
              <a:t>and </a:t>
            </a:r>
            <a:r>
              <a:rPr lang="en-US" sz="1400" b="1" dirty="0" smtClean="0"/>
              <a:t>MNDWI</a:t>
            </a:r>
            <a:r>
              <a:rPr lang="en-US" sz="1400" dirty="0" smtClean="0"/>
              <a:t> (Modification of </a:t>
            </a:r>
            <a:r>
              <a:rPr lang="en-US" sz="1400" dirty="0" smtClean="0"/>
              <a:t>Normalized Difference </a:t>
            </a:r>
            <a:r>
              <a:rPr lang="en-US" sz="1400" dirty="0" smtClean="0"/>
              <a:t>Water Index</a:t>
            </a:r>
            <a:r>
              <a:rPr lang="en-US" sz="1400" dirty="0" smtClean="0"/>
              <a:t>).</a:t>
            </a:r>
            <a:br>
              <a:rPr lang="en-US" sz="1400" dirty="0" smtClean="0"/>
            </a:br>
            <a:endParaRPr lang="en-US" sz="1400" dirty="0" smtClean="0"/>
          </a:p>
          <a:p>
            <a:pPr marL="0" indent="0"/>
            <a:r>
              <a:rPr lang="en-US" sz="1400" dirty="0" smtClean="0"/>
              <a:t>It was noted that all three indices more or less </a:t>
            </a:r>
            <a:r>
              <a:rPr lang="en-US" sz="1400" dirty="0" smtClean="0"/>
              <a:t>behaved similarly, however </a:t>
            </a:r>
            <a:r>
              <a:rPr lang="en-US" sz="1400" b="1" dirty="0" smtClean="0"/>
              <a:t>MNDWI</a:t>
            </a:r>
            <a:r>
              <a:rPr lang="en-US" sz="1400" dirty="0" smtClean="0"/>
              <a:t> </a:t>
            </a:r>
            <a:r>
              <a:rPr lang="en-US" sz="1400" dirty="0" smtClean="0"/>
              <a:t>enhanced water features such as ponds and </a:t>
            </a:r>
            <a:r>
              <a:rPr lang="en-US" sz="1400" dirty="0" smtClean="0"/>
              <a:t>rivers better than the rest.</a:t>
            </a: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374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 smtClean="0">
                <a:latin typeface="Raleway"/>
                <a:ea typeface="Raleway"/>
                <a:cs typeface="Raleway"/>
                <a:sym typeface="Raleway"/>
              </a:rPr>
              <a:t>Methodology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9A51FA4-09A0-4D72-9DD9-97B75DBE5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000" y="1371550"/>
            <a:ext cx="8520600" cy="3416400"/>
          </a:xfrm>
        </p:spPr>
        <p:txBody>
          <a:bodyPr/>
          <a:lstStyle/>
          <a:p>
            <a:r>
              <a:rPr lang="en-GB" sz="1400" dirty="0" smtClean="0"/>
              <a:t>This research shall </a:t>
            </a:r>
            <a:r>
              <a:rPr lang="en-US" sz="1400" dirty="0" smtClean="0"/>
              <a:t>explore three different scenarios</a:t>
            </a:r>
            <a:r>
              <a:rPr lang="en-US" sz="1400" dirty="0" smtClean="0"/>
              <a:t>, by </a:t>
            </a:r>
            <a:r>
              <a:rPr lang="en-US" sz="1400" dirty="0" smtClean="0"/>
              <a:t>using the data gathered from </a:t>
            </a:r>
            <a:r>
              <a:rPr lang="en-US" sz="1400" b="1" dirty="0" smtClean="0"/>
              <a:t>Sentinel-2 MSI</a:t>
            </a:r>
            <a:r>
              <a:rPr lang="en-US" sz="1400" dirty="0" smtClean="0"/>
              <a:t>, available </a:t>
            </a:r>
            <a:r>
              <a:rPr lang="en-US" sz="1400" dirty="0" smtClean="0"/>
              <a:t>from the </a:t>
            </a:r>
            <a:r>
              <a:rPr lang="en-US" sz="1400" dirty="0" smtClean="0"/>
              <a:t>publicly available Copernicus </a:t>
            </a:r>
            <a:r>
              <a:rPr lang="en-US" sz="1400" dirty="0" smtClean="0"/>
              <a:t>database.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400" dirty="0" smtClean="0"/>
              <a:t>Each </a:t>
            </a:r>
            <a:r>
              <a:rPr lang="en-US" sz="1400" dirty="0" smtClean="0"/>
              <a:t>individual scenario </a:t>
            </a:r>
            <a:r>
              <a:rPr lang="en-US" sz="1400" dirty="0" smtClean="0"/>
              <a:t>chosen</a:t>
            </a:r>
            <a:r>
              <a:rPr lang="en-US" sz="1400" dirty="0" smtClean="0"/>
              <a:t>, will </a:t>
            </a:r>
            <a:r>
              <a:rPr lang="en-US" sz="1400" dirty="0" smtClean="0"/>
              <a:t>have each a different time frame and </a:t>
            </a:r>
            <a:r>
              <a:rPr lang="en-US" sz="1400" dirty="0" smtClean="0"/>
              <a:t>study area related to some event or use case in Malta.</a:t>
            </a:r>
          </a:p>
          <a:p>
            <a:endParaRPr lang="en-GB" sz="1400" dirty="0" smtClean="0"/>
          </a:p>
          <a:p>
            <a:r>
              <a:rPr lang="en-US" sz="1400" dirty="0" smtClean="0"/>
              <a:t>Data </a:t>
            </a:r>
            <a:r>
              <a:rPr lang="en-US" sz="1400" dirty="0" smtClean="0"/>
              <a:t>was gathered from the </a:t>
            </a:r>
            <a:r>
              <a:rPr lang="en-US" sz="1400" b="1" dirty="0" smtClean="0"/>
              <a:t>Copernicus database</a:t>
            </a:r>
            <a:r>
              <a:rPr lang="en-US" sz="1400" dirty="0" smtClean="0"/>
              <a:t> by using the freely available </a:t>
            </a:r>
            <a:r>
              <a:rPr lang="en-US" sz="1400" b="1" dirty="0" err="1" smtClean="0"/>
              <a:t>SentinelApi</a:t>
            </a:r>
            <a:r>
              <a:rPr lang="en-US" sz="1400" dirty="0" smtClean="0"/>
              <a:t>.</a:t>
            </a:r>
          </a:p>
          <a:p>
            <a:endParaRPr lang="en-GB" sz="1400" dirty="0" smtClean="0"/>
          </a:p>
          <a:p>
            <a:r>
              <a:rPr lang="en-US" sz="1400" dirty="0" smtClean="0"/>
              <a:t>Each study area was mapped using </a:t>
            </a:r>
            <a:r>
              <a:rPr lang="en-US" sz="1400" b="1" dirty="0" smtClean="0"/>
              <a:t>QGIS</a:t>
            </a:r>
            <a:r>
              <a:rPr lang="en-US" sz="1400" dirty="0" smtClean="0"/>
              <a:t>, an open-source geographic information </a:t>
            </a:r>
            <a:r>
              <a:rPr lang="en-US" sz="1400" dirty="0" smtClean="0"/>
              <a:t>application.</a:t>
            </a:r>
          </a:p>
          <a:p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9249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 smtClean="0">
                <a:latin typeface="Raleway"/>
                <a:ea typeface="Raleway"/>
                <a:cs typeface="Raleway"/>
                <a:sym typeface="Raleway"/>
              </a:rPr>
              <a:t>Methodology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9A51FA4-09A0-4D72-9DD9-97B75DBE5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smtClean="0"/>
              <a:t>The first </a:t>
            </a:r>
            <a:r>
              <a:rPr lang="en-US" sz="1400" b="1" dirty="0" smtClean="0"/>
              <a:t>scenario </a:t>
            </a:r>
            <a:r>
              <a:rPr lang="en-US" sz="1400" dirty="0" smtClean="0"/>
              <a:t>involves </a:t>
            </a:r>
            <a:r>
              <a:rPr lang="en-US" sz="1400" dirty="0" smtClean="0"/>
              <a:t>the </a:t>
            </a:r>
            <a:r>
              <a:rPr lang="en-US" sz="1400" dirty="0" smtClean="0"/>
              <a:t>monitoring of urban sprawling in </a:t>
            </a:r>
            <a:r>
              <a:rPr lang="en-US" sz="1400" b="1" dirty="0" smtClean="0"/>
              <a:t>Hal </a:t>
            </a:r>
            <a:r>
              <a:rPr lang="en-US" sz="1400" b="1" dirty="0" smtClean="0"/>
              <a:t>Far </a:t>
            </a:r>
            <a:r>
              <a:rPr lang="en-US" sz="1400" dirty="0" smtClean="0"/>
              <a:t>through </a:t>
            </a:r>
            <a:r>
              <a:rPr lang="en-US" sz="1400" dirty="0" smtClean="0"/>
              <a:t>a span of </a:t>
            </a:r>
            <a:r>
              <a:rPr lang="en-US" sz="1400" b="1" dirty="0" smtClean="0"/>
              <a:t>6 </a:t>
            </a:r>
            <a:r>
              <a:rPr lang="en-US" sz="1400" b="1" dirty="0" smtClean="0"/>
              <a:t>years.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400" dirty="0" smtClean="0"/>
              <a:t>Data was gathered annually </a:t>
            </a:r>
            <a:r>
              <a:rPr lang="en-US" sz="1400" dirty="0" smtClean="0"/>
              <a:t>between </a:t>
            </a:r>
            <a:r>
              <a:rPr lang="en-US" sz="1400" b="1" dirty="0" smtClean="0"/>
              <a:t>July</a:t>
            </a:r>
            <a:r>
              <a:rPr lang="en-US" sz="1400" dirty="0" smtClean="0"/>
              <a:t> and </a:t>
            </a:r>
            <a:r>
              <a:rPr lang="en-US" sz="1400" b="1" dirty="0" smtClean="0"/>
              <a:t>August</a:t>
            </a:r>
            <a:r>
              <a:rPr lang="en-US" sz="1400" dirty="0" smtClean="0"/>
              <a:t>.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GB" sz="1400" dirty="0" smtClean="0"/>
              <a:t>Data gathered was computed into </a:t>
            </a:r>
            <a:r>
              <a:rPr lang="en-GB" sz="1400" b="1" dirty="0" smtClean="0"/>
              <a:t>RGB</a:t>
            </a:r>
            <a:r>
              <a:rPr lang="en-GB" sz="1400" dirty="0" smtClean="0"/>
              <a:t>, </a:t>
            </a:r>
            <a:r>
              <a:rPr lang="en-US" sz="1400" b="1" dirty="0" smtClean="0"/>
              <a:t>Urban False </a:t>
            </a:r>
            <a:r>
              <a:rPr lang="en-US" sz="1400" b="1" dirty="0" err="1" smtClean="0"/>
              <a:t>Colour</a:t>
            </a:r>
            <a:r>
              <a:rPr lang="en-US" sz="1400" b="1" dirty="0" smtClean="0"/>
              <a:t> (UFC</a:t>
            </a:r>
            <a:r>
              <a:rPr lang="en-US" sz="1400" b="1" dirty="0" smtClean="0"/>
              <a:t>)</a:t>
            </a:r>
            <a:r>
              <a:rPr lang="en-US" sz="1400" dirty="0" smtClean="0"/>
              <a:t> and </a:t>
            </a:r>
            <a:r>
              <a:rPr lang="en-US" sz="1400" b="1" dirty="0" smtClean="0"/>
              <a:t>SWIR (Short Wave Infra-Red)</a:t>
            </a:r>
          </a:p>
          <a:p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9701" y="3771106"/>
            <a:ext cx="59340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6093" y="3092450"/>
            <a:ext cx="50292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9249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4F0EFF1BE61D46A34440DDC749B165" ma:contentTypeVersion="6" ma:contentTypeDescription="Create a new document." ma:contentTypeScope="" ma:versionID="6f6e890962ed9c4bf2d158a8f87ecb8b">
  <xsd:schema xmlns:xsd="http://www.w3.org/2001/XMLSchema" xmlns:xs="http://www.w3.org/2001/XMLSchema" xmlns:p="http://schemas.microsoft.com/office/2006/metadata/properties" xmlns:ns2="29ddf0ed-477c-451e-8755-cfaffaaa5733" targetNamespace="http://schemas.microsoft.com/office/2006/metadata/properties" ma:root="true" ma:fieldsID="e520c508711d81ba27651db7a150dd86" ns2:_="">
    <xsd:import namespace="29ddf0ed-477c-451e-8755-cfaffaaa57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ddf0ed-477c-451e-8755-cfaffaaa57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C3788B-9651-4E58-9B96-731559D86D7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030D619-A5D5-4270-AE9B-B0EB109957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DA2822-1827-4751-AD87-7EF1EDD0AC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ddf0ed-477c-451e-8755-cfaffaaa57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766</Words>
  <Application>Microsoft Office PowerPoint</Application>
  <PresentationFormat>On-screen Show (16:9)</PresentationFormat>
  <Paragraphs>123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Raleway</vt:lpstr>
      <vt:lpstr>Lato</vt:lpstr>
      <vt:lpstr>Simple Light</vt:lpstr>
      <vt:lpstr>Research on Remote Sensing Applications in Malta</vt:lpstr>
      <vt:lpstr>Problem Definition</vt:lpstr>
      <vt:lpstr>Aim and Hypothesis</vt:lpstr>
      <vt:lpstr>Research Questions</vt:lpstr>
      <vt:lpstr>Literature</vt:lpstr>
      <vt:lpstr>Literature</vt:lpstr>
      <vt:lpstr>Literature</vt:lpstr>
      <vt:lpstr>Methodology</vt:lpstr>
      <vt:lpstr>Methodology</vt:lpstr>
      <vt:lpstr>Methodology</vt:lpstr>
      <vt:lpstr>Methodology</vt:lpstr>
      <vt:lpstr>Methodology </vt:lpstr>
      <vt:lpstr>Methodology – Proposed Project Plan</vt:lpstr>
      <vt:lpstr>Methodology – Actual Project Plan</vt:lpstr>
      <vt:lpstr>Methodology – Actual Project Plan</vt:lpstr>
      <vt:lpstr>Data Computed</vt:lpstr>
      <vt:lpstr>Data Computed</vt:lpstr>
      <vt:lpstr>Data Computed</vt:lpstr>
      <vt:lpstr>Data Evaluation</vt:lpstr>
      <vt:lpstr>Prototype</vt:lpstr>
      <vt:lpstr>Conclusions</vt:lpstr>
      <vt:lpstr>Conclusions - Limitations</vt:lpstr>
      <vt:lpstr>Future Recommendations</vt:lpstr>
      <vt:lpstr>References</vt:lpstr>
      <vt:lpstr>Thank you  Name Surname, Frankie Inguanez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Massimo</dc:creator>
  <cp:lastModifiedBy>Massimo</cp:lastModifiedBy>
  <cp:revision>209</cp:revision>
  <dcterms:modified xsi:type="dcterms:W3CDTF">2021-05-29T00:44:58Z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0x010100504F0EFF1BE61D46A34440DDC749B165</vt:lpwstr>
  </property>
</Properties>
</file>